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4" r:id="rId4"/>
    <p:sldId id="282" r:id="rId5"/>
    <p:sldId id="295" r:id="rId6"/>
    <p:sldId id="287" r:id="rId7"/>
    <p:sldId id="296" r:id="rId8"/>
    <p:sldId id="297" r:id="rId9"/>
    <p:sldId id="258" r:id="rId10"/>
    <p:sldId id="298" r:id="rId11"/>
    <p:sldId id="259" r:id="rId12"/>
    <p:sldId id="265" r:id="rId13"/>
    <p:sldId id="266" r:id="rId14"/>
    <p:sldId id="299" r:id="rId15"/>
    <p:sldId id="268" r:id="rId16"/>
    <p:sldId id="269" r:id="rId17"/>
    <p:sldId id="284" r:id="rId18"/>
    <p:sldId id="271" r:id="rId19"/>
    <p:sldId id="283" r:id="rId20"/>
    <p:sldId id="270" r:id="rId21"/>
    <p:sldId id="272" r:id="rId22"/>
    <p:sldId id="273" r:id="rId23"/>
    <p:sldId id="274" r:id="rId24"/>
    <p:sldId id="288" r:id="rId25"/>
    <p:sldId id="289" r:id="rId26"/>
    <p:sldId id="292" r:id="rId27"/>
    <p:sldId id="291" r:id="rId28"/>
    <p:sldId id="293" r:id="rId29"/>
    <p:sldId id="275" r:id="rId30"/>
    <p:sldId id="276" r:id="rId31"/>
    <p:sldId id="277" r:id="rId32"/>
    <p:sldId id="285" r:id="rId33"/>
    <p:sldId id="301" r:id="rId34"/>
    <p:sldId id="300" r:id="rId35"/>
    <p:sldId id="278" r:id="rId36"/>
    <p:sldId id="280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CE0FA-CF16-48E5-A3CD-CEE8A404D375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B319-7B7C-4EC3-A595-886374BE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595B20-0AC2-4463-8034-24A64138067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5AE3-C18A-4677-898C-DA186B6662E4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75BB-F077-469D-A6B4-64587816E6F3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40FD-255E-4932-9D35-AD47209C680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3DD50D-0A65-4CB4-BCC9-DE415E53912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196C-4FA7-42B7-B133-1728CF3FF16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C10A-F374-420D-B5D9-9C9525D0BF4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CAF-0785-44A8-BCB3-B2A2AAB5E92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2DDC-9F8A-42F4-82B9-13F94649584F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86F919-3B9C-4617-AE9D-6DCF3D302411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627B46-EA66-49A9-8D30-C6CAB0E454B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69AC106-0F6E-4258-87E3-B80B4080384C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04C-9708-426E-8984-9091F8A8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1" y="1662725"/>
            <a:ext cx="9077738" cy="2163895"/>
          </a:xfrm>
        </p:spPr>
        <p:txBody>
          <a:bodyPr/>
          <a:lstStyle/>
          <a:p>
            <a:r>
              <a:rPr lang="en-US" dirty="0"/>
              <a:t>Lunar Meteoroid Ejecta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E8F-0687-4EBF-A8E2-FB53EA79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2734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Anthony M. DeStefano	</a:t>
            </a:r>
          </a:p>
          <a:p>
            <a:r>
              <a:rPr lang="en-US" dirty="0"/>
              <a:t>NASA/MSFC/EV44 Natural Environments</a:t>
            </a:r>
          </a:p>
          <a:p>
            <a:r>
              <a:rPr lang="en-US" dirty="0"/>
              <a:t>11/17/2020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2B9F-0D52-426F-8AA7-1C84570A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03AF-E5EE-4AE2-AC71-418D7898B7E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DD6D2-8D64-400B-BEA0-7C463A34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57E2-8DA2-4959-BE18-16417F80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08722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B44B-F7D7-4F80-8546-EC3A791986C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/>
              <a:t>Zook 1967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−1.92</m:t>
                        </m:r>
                      </m:sup>
                    </m:sSubSup>
                  </m:oMath>
                </a14:m>
                <a:r>
                  <a:rPr lang="en-US" i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&gt;0.1 </m:t>
                    </m:r>
                  </m:oMath>
                </a14:m>
                <a:r>
                  <a:rPr lang="en-US" i="0" dirty="0"/>
                  <a:t>km/s</a:t>
                </a:r>
              </a:p>
              <a:p>
                <a:pPr lvl="1"/>
                <a:r>
                  <a:rPr lang="en-US" i="0" dirty="0"/>
                  <a:t>The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the power-law index of</a:t>
                </a:r>
              </a:p>
              <a:p>
                <a:pPr marL="530352" lvl="1" indent="0">
                  <a:buNone/>
                </a:pPr>
                <a:r>
                  <a:rPr lang="en-US" i="0" dirty="0"/>
                  <a:t>	the primary flux curve (see previous slide)</a:t>
                </a:r>
              </a:p>
              <a:p>
                <a:pPr lvl="1"/>
                <a:r>
                  <a:rPr lang="en-US" i="0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ranges from 0.3-0.7 (Zook ‘67)</a:t>
                </a:r>
              </a:p>
              <a:p>
                <a:pPr lvl="2"/>
                <a:r>
                  <a:rPr lang="en-US" i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i="0" dirty="0"/>
                  <a:t> (Gault et al. 1963), property of</a:t>
                </a:r>
              </a:p>
              <a:p>
                <a:pPr marL="987552" lvl="2" indent="0">
                  <a:buNone/>
                </a:pPr>
                <a:r>
                  <a:rPr lang="en-US" sz="2000" dirty="0"/>
                  <a:t>the target material</a:t>
                </a:r>
              </a:p>
              <a:p>
                <a:r>
                  <a:rPr lang="en-US" dirty="0"/>
                  <a:t>Implicitly,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which defines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6776-224A-4308-918D-AC6529BF4FD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E97B4-45B4-40C4-B3CF-E85FE9B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3" y="2128159"/>
            <a:ext cx="5026739" cy="38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Krivov</a:t>
            </a:r>
            <a:r>
              <a:rPr lang="en-US" dirty="0"/>
              <a:t> et al. 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EBFB-67E2-48FF-B574-AD33353064BF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1,100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sil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0" dirty="0"/>
                  <a:t> is the power-law exponent to the crater volume vs. impact kinetic energy</a:t>
                </a:r>
              </a:p>
              <a:p>
                <a:pPr lvl="2"/>
                <a:r>
                  <a:rPr lang="en-US" dirty="0"/>
                  <a:t>Figure 7 of </a:t>
                </a:r>
                <a:r>
                  <a:rPr lang="en-US" dirty="0" err="1"/>
                  <a:t>Koschny</a:t>
                </a:r>
                <a:r>
                  <a:rPr lang="en-US" dirty="0"/>
                  <a:t> &amp; </a:t>
                </a:r>
                <a:r>
                  <a:rPr lang="en-US" dirty="0" err="1"/>
                  <a:t>Grun</a:t>
                </a:r>
                <a:r>
                  <a:rPr lang="en-US" dirty="0"/>
                  <a:t> 2001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=1.23</m:t>
                    </m:r>
                  </m:oMath>
                </a14:m>
                <a:r>
                  <a:rPr lang="en-US" dirty="0"/>
                  <a:t> for ice-silicate targets</a:t>
                </a:r>
              </a:p>
              <a:p>
                <a:pPr lvl="2"/>
                <a:r>
                  <a:rPr lang="en-US" dirty="0"/>
                  <a:t>Moore et al. 1963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lang="en-US" dirty="0"/>
                  <a:t> for basalt targets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is the ejecta mass distribution (CDF) slope (akin to our analysis of Carrier 2003)</a:t>
                </a:r>
              </a:p>
              <a:p>
                <a:pPr lvl="2"/>
                <a:r>
                  <a:rPr lang="en-US" dirty="0"/>
                  <a:t>Plausible slopes range from 0.5 to 1 (see </a:t>
                </a:r>
                <a:r>
                  <a:rPr lang="en-US" dirty="0" err="1"/>
                  <a:t>Krivov</a:t>
                </a:r>
                <a:r>
                  <a:rPr lang="en-US" dirty="0"/>
                  <a:t> &amp; </a:t>
                </a:r>
                <a:r>
                  <a:rPr lang="en-US" dirty="0" err="1"/>
                  <a:t>Jurewicz</a:t>
                </a:r>
                <a:r>
                  <a:rPr lang="en-US" dirty="0"/>
                  <a:t> 1999)</a:t>
                </a:r>
              </a:p>
              <a:p>
                <a:pPr lvl="2"/>
                <a:r>
                  <a:rPr lang="en-US" dirty="0"/>
                  <a:t>The most likely slope is ~0.8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2000)</a:t>
                </a:r>
              </a:p>
              <a:p>
                <a:pPr lvl="3"/>
                <a:r>
                  <a:rPr lang="en-US" i="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~0.8</m:t>
                    </m:r>
                  </m:oMath>
                </a14:m>
                <a:r>
                  <a:rPr lang="en-US" i="0" dirty="0"/>
                  <a:t> corresponds to &lt; 7E-5 g particles if using Carrier 2003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0" dirty="0"/>
                  <a:t> is the speed CDF slope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for hard-surface targets,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 is for regolith-like targets (i.e., porous)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2003)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  <a:blipFill>
                <a:blip r:embed="rId2"/>
                <a:stretch>
                  <a:fillRect r="-762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2954-B177-4CBA-88E2-9800AD60FBB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𝜋𝜌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 are determined by the target properties. For all cases studied,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b="0" dirty="0"/>
                  <a:t>, see </a:t>
                </a:r>
                <a:r>
                  <a:rPr lang="en-US" b="0" dirty="0" err="1"/>
                  <a:t>Housen</a:t>
                </a:r>
                <a:r>
                  <a:rPr lang="en-US" b="0" dirty="0"/>
                  <a:t> &amp; </a:t>
                </a:r>
                <a:r>
                  <a:rPr lang="en-US" b="0" dirty="0" err="1"/>
                  <a:t>Holsapple</a:t>
                </a:r>
                <a:r>
                  <a:rPr lang="en-US" b="0" dirty="0"/>
                  <a:t> 2011</a:t>
                </a:r>
              </a:p>
              <a:p>
                <a:pPr lvl="1"/>
                <a:r>
                  <a:rPr lang="en-US" dirty="0"/>
                  <a:t>The ejecta mass CDF term is derived from Carrier 2003, where the small and large scale ejecta mass is compared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~51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for a regolith particle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</m:t>
                    </m:r>
                  </m:oMath>
                </a14:m>
                <a:r>
                  <a:rPr lang="en-US" b="0" dirty="0"/>
                  <a:t> g/cc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2E98BD-78BC-447A-BAC7-2AC53B9C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59" y="2189844"/>
            <a:ext cx="4806903" cy="2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17A1-E444-4A04-84EE-7FC01521985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8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460-4F39-47EC-AE72-C5BC52F3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572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Sporadic meteoroid flux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Grun</a:t>
            </a:r>
            <a:r>
              <a:rPr lang="en-US" dirty="0"/>
              <a:t> et al. 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MEM3 is valid for interplanetary fluxes with masses greater than 1E-6 grams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 in this case is normalized to 1 at 1E-6 grams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fluxes [#/m^2/</a:t>
                </a:r>
                <a:r>
                  <a:rPr lang="en-US" dirty="0" err="1"/>
                  <a:t>yr</a:t>
                </a:r>
                <a:r>
                  <a:rPr lang="en-US" dirty="0"/>
                  <a:t>] in the range 1E-6 to 10 grams can be fit by a double power-law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2.264×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553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When accounting for all primary masses, the differential </a:t>
                </a:r>
                <a:r>
                  <a:rPr lang="en-US" dirty="0" err="1"/>
                  <a:t>Grun</a:t>
                </a:r>
                <a:r>
                  <a:rPr lang="en-US" dirty="0"/>
                  <a:t> flux [#/m^2/</a:t>
                </a:r>
                <a:r>
                  <a:rPr lang="en-US" dirty="0" err="1"/>
                  <a:t>yr</a:t>
                </a:r>
                <a:r>
                  <a:rPr lang="en-US" dirty="0"/>
                  <a:t>/g] is integrated over with the mass dependence of the particular scaling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−3.0309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1.80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  <a:blipFill>
                <a:blip r:embed="rId2"/>
                <a:stretch>
                  <a:fillRect l="-1008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88D8-F1E3-4271-AB24-7D910E1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6984-7FDD-472C-AFE9-2EB244DD4D27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310A-6BE3-4FFE-8070-A7F11E0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A971-E89E-4032-951C-B6841C66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88E8477-4D9E-47C2-8E33-822405F0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11" y="1876751"/>
            <a:ext cx="5536765" cy="41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/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8CA8-75F8-4BBA-BF8B-B41F0A40285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/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total of 37 ephemeris files generated for a fixed location on the Moon</a:t>
            </a:r>
          </a:p>
          <a:p>
            <a:pPr lvl="1"/>
            <a:r>
              <a:rPr lang="en-US" dirty="0"/>
              <a:t>19-year (</a:t>
            </a:r>
            <a:r>
              <a:rPr lang="en-US" dirty="0" err="1"/>
              <a:t>Metonic</a:t>
            </a:r>
            <a:r>
              <a:rPr lang="en-US" dirty="0"/>
              <a:t> cycle) time period of trajectory</a:t>
            </a:r>
          </a:p>
          <a:p>
            <a:pPr lvl="1"/>
            <a:r>
              <a:rPr lang="en-US" dirty="0"/>
              <a:t>5 degree latitude intervals from south pole to north pole </a:t>
            </a:r>
          </a:p>
          <a:p>
            <a:pPr lvl="1"/>
            <a:r>
              <a:rPr lang="en-US" dirty="0"/>
              <a:t>0 degrees longitude (central meridian)</a:t>
            </a:r>
          </a:p>
          <a:p>
            <a:pPr lvl="1"/>
            <a:r>
              <a:rPr lang="en-US" dirty="0"/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AB1F-5412-4F25-A2CD-A6D3164E622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912"/>
            <a:ext cx="11206480" cy="1592208"/>
          </a:xfrm>
        </p:spPr>
        <p:txBody>
          <a:bodyPr/>
          <a:lstStyle/>
          <a:p>
            <a:r>
              <a:rPr lang="en-US" dirty="0"/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9C25-783D-48E9-809E-EA9DBC372974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3918C-98CD-40A9-9A78-368DAF33CB9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Sporadic meteoroid flux (alt/</a:t>
            </a:r>
            <a:r>
              <a:rPr lang="en-US" dirty="0" err="1"/>
              <a:t>az</a:t>
            </a:r>
            <a:r>
              <a:rPr lang="en-US" dirty="0"/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Results of </a:t>
            </a:r>
            <a:r>
              <a:rPr lang="en-US" dirty="0" err="1"/>
              <a:t>LuMEM</a:t>
            </a:r>
            <a:endParaRPr lang="en-US" dirty="0"/>
          </a:p>
          <a:p>
            <a:pPr lvl="1"/>
            <a:r>
              <a:rPr lang="en-US" i="0" dirty="0"/>
              <a:t>Igloo number flux distribution (based on MEM3, see Moorhead et al 2019)</a:t>
            </a:r>
          </a:p>
          <a:p>
            <a:pPr lvl="1"/>
            <a:r>
              <a:rPr lang="en-US" i="0" dirty="0"/>
              <a:t>Example DSNE Table for Rev. I</a:t>
            </a:r>
          </a:p>
          <a:p>
            <a:pPr lvl="1"/>
            <a:r>
              <a:rPr lang="en-US" i="0" dirty="0"/>
              <a:t>HVIT Probability of No Penetration (PNP) Comparison</a:t>
            </a:r>
            <a:endParaRPr lang="en-US" dirty="0"/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0D5D-FD91-49ED-997D-0B14C102BF2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16E5-8B80-4D7F-B907-4CACEC038394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Althea 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/>
              <a:t>In </a:t>
            </a:r>
            <a:r>
              <a:rPr lang="en-US" dirty="0" err="1"/>
              <a:t>LuMEM</a:t>
            </a:r>
            <a:r>
              <a:rPr lang="en-US" dirty="0"/>
              <a:t>, we approximate the angular distribution of fluxes at the lunar surface by the high density population of MEM</a:t>
            </a:r>
          </a:p>
          <a:p>
            <a:pPr lvl="1"/>
            <a:r>
              <a:rPr lang="en-US" dirty="0"/>
              <a:t>The high density population in MEM comes from the equatorial plane, “similar to the NEOs”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9CBF-F186-49F6-830F-A5A5673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C28D-9C57-49E4-AC80-2D9F8B08C528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E2-8C1D-4C85-892C-BCE2DA4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520E-DEB5-41FE-A15A-E5D916C2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71C3D2-BF18-48D2-A3D0-E7E7E21465DE}"/>
              </a:ext>
            </a:extLst>
          </p:cNvPr>
          <p:cNvSpPr txBox="1">
            <a:spLocks/>
          </p:cNvSpPr>
          <p:nvPr/>
        </p:nvSpPr>
        <p:spPr>
          <a:xfrm>
            <a:off x="904240" y="510149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 flux and latitudinal dependence on the lunar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4FA6F-5A01-4164-BB8D-E253700F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2102357"/>
            <a:ext cx="384048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1F8DC-0960-4F5F-BF98-3AAF99E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102357"/>
            <a:ext cx="384048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A6E82-092B-45DB-9F95-545351CE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2102357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Impact-ejecta scaling model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/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primary mass, which can also be integrated out over the </a:t>
                </a:r>
                <a:r>
                  <a:rPr lang="en-US" dirty="0" err="1"/>
                  <a:t>Grun</a:t>
                </a:r>
                <a:r>
                  <a:rPr lang="en-US" dirty="0"/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normal component of the projectile speed (speed and impact angle taken from MEM)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B621-B433-4436-B93D-783E1A3031D2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9EBF-8AA3-437D-8BE8-86135CCC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81" y="10554"/>
            <a:ext cx="9601200" cy="1485900"/>
          </a:xfrm>
        </p:spPr>
        <p:txBody>
          <a:bodyPr/>
          <a:lstStyle/>
          <a:p>
            <a:r>
              <a:rPr lang="en-US" dirty="0"/>
              <a:t>Trajectory and spherical geometry of secondary ejecta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E304E-63B3-4989-B789-54E2F605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9B72-3530-46A9-9176-4CA4128C59B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9D6B-C179-4B4D-9757-C151B5F9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37AB-7BFE-4B19-8DDC-262957F0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BD6D3-1634-48D5-8A9D-90DAABF3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1590675"/>
            <a:ext cx="63436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3E569-02DC-4124-902A-E99D8DD7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38" y="4111299"/>
            <a:ext cx="2438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3F50-0995-447C-9DF6-A0A453C1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14" y="4802262"/>
            <a:ext cx="3495675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E16C-0937-472D-82B7-1D3D50725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7182"/>
            <a:ext cx="443865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C2B86-0847-4ED7-9986-2223AE87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4991100"/>
            <a:ext cx="160020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2B149-6ECB-415D-ABE6-C6C390801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875" y="4803603"/>
            <a:ext cx="1876425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EE4A4C-C9E1-4F69-BAEC-C36CA5FF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650" y="1276450"/>
            <a:ext cx="1533525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26834-1DAC-4088-8BC8-F205A999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991" y="1262062"/>
            <a:ext cx="2571750" cy="65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0F2EF-9A80-4C35-B69D-E70ADBB76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656" y="1887140"/>
            <a:ext cx="123825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DE718-3F1B-45DE-A3A0-EC7088F48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190" y="2807624"/>
            <a:ext cx="1304925" cy="91440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456AFAE-B9A7-4719-A1EB-7C3EF753239A}"/>
              </a:ext>
            </a:extLst>
          </p:cNvPr>
          <p:cNvSpPr/>
          <p:nvPr/>
        </p:nvSpPr>
        <p:spPr>
          <a:xfrm>
            <a:off x="3174211" y="2363474"/>
            <a:ext cx="476250" cy="4715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4CCB6426-C4EA-47CA-994D-35FB4CB9CD33}"/>
              </a:ext>
            </a:extLst>
          </p:cNvPr>
          <p:cNvSpPr/>
          <p:nvPr/>
        </p:nvSpPr>
        <p:spPr>
          <a:xfrm>
            <a:off x="3146978" y="3675302"/>
            <a:ext cx="566908" cy="4286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8BB83-0117-4F07-86A3-237CEF24083E}"/>
              </a:ext>
            </a:extLst>
          </p:cNvPr>
          <p:cNvSpPr txBox="1"/>
          <p:nvPr/>
        </p:nvSpPr>
        <p:spPr>
          <a:xfrm>
            <a:off x="81819" y="1287344"/>
            <a:ext cx="12753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Orbital mechanics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98886-D47E-4CF7-8D8F-AB44E09A511E}"/>
              </a:ext>
            </a:extLst>
          </p:cNvPr>
          <p:cNvSpPr txBox="1"/>
          <p:nvPr/>
        </p:nvSpPr>
        <p:spPr>
          <a:xfrm>
            <a:off x="63648" y="2493918"/>
            <a:ext cx="2674101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Impact and ROI distance from lunar surface the same (trajectory is symmetric about the apoapsis/periapsis)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BFCD9-36A1-4FCD-8CD5-7F4277AF1282}"/>
              </a:ext>
            </a:extLst>
          </p:cNvPr>
          <p:cNvSpPr txBox="1"/>
          <p:nvPr/>
        </p:nvSpPr>
        <p:spPr>
          <a:xfrm>
            <a:off x="6184281" y="953284"/>
            <a:ext cx="55629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aid to guide intuition – converting ejecta at impact location to ejecta collected at Region-of-Interest</a:t>
            </a:r>
          </a:p>
        </p:txBody>
      </p:sp>
    </p:spTree>
    <p:extLst>
      <p:ext uri="{BB962C8B-B14F-4D97-AF65-F5344CB8AC3E}">
        <p14:creationId xmlns:p14="http://schemas.microsoft.com/office/powerpoint/2010/main" val="267994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D979-2F09-46EC-B5CB-1283FF5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B64977-1C18-430D-B0DF-D26CAFAF332D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155-E9AB-43F7-88CC-068B4A47BA2E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6D3CAF-E821-4063-B7E7-932BE29101F3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B085C8-0164-462B-8F21-0F5A64BDFE71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A89D0-BA9D-4189-A6AD-FCFEB101C40A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424841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527B-9F06-4FB3-BB22-0FF9B3AC897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748B78-EF41-488C-82BA-71FE7338FDD7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89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6172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57575"/>
            <a:ext cx="0" cy="28670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A89EF65-338D-4701-ACD6-88E02BB5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C40103-3130-48EF-8700-5DF06A2496DA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77E37-B2B2-4BE0-A66E-CA9E17122F9E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499C-4CEC-4254-97CC-2FB02E5247E5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86613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A0C1F51-7001-4BC2-B4E6-C66B106920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regions are completely outside of the domain</a:t>
            </a:r>
          </a:p>
          <a:p>
            <a:r>
              <a:rPr lang="en-US" i="0" dirty="0"/>
              <a:t>Yellow regions are partially in the domain</a:t>
            </a:r>
          </a:p>
          <a:p>
            <a:r>
              <a:rPr lang="en-US" dirty="0"/>
              <a:t>Green regions are completely inside the domain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4220D-6FE6-45F4-9CF4-FE2BB5149F1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051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486594"/>
            <a:ext cx="15204" cy="28380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526620" cy="13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2917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4003120" y="5588286"/>
            <a:ext cx="5169455" cy="219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466284"/>
            <a:ext cx="0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57575"/>
            <a:ext cx="15196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02125" y="857250"/>
            <a:ext cx="25837" cy="41114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1D3F09-14E7-4438-B397-4FB13645A785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FEDA39-8345-4949-A946-0F612B741D59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113602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BA138372-00EE-423F-BA9A-6BE37D2497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1CEE-5189-4C1B-828D-8AFAD95A01A1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2899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525094"/>
            <a:ext cx="15204" cy="27995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493684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605662"/>
            <a:ext cx="5183743" cy="45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508935"/>
            <a:ext cx="0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66284"/>
            <a:ext cx="15196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27962" y="853134"/>
            <a:ext cx="101" cy="409034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004F3E0-F72B-4DB9-8F87-D0CB030652AD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6C5833-D4F0-4E21-8169-47BDE1841351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53779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03CF8963-8D0B-4408-BEF7-25844FFDF832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  <a:p>
            <a:pPr lvl="1"/>
            <a:r>
              <a:rPr lang="en-US" i="0" dirty="0"/>
              <a:t>Only green dots are where the integral is evaluated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3F70-8E79-4FA1-BFB8-E2BB593D8C47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48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66284"/>
            <a:ext cx="0" cy="28583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516651" y="1491681"/>
            <a:ext cx="1413382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588286"/>
            <a:ext cx="5200768" cy="641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298858" y="3457575"/>
            <a:ext cx="12614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508935"/>
            <a:ext cx="15196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>
            <a:off x="3246099" y="853134"/>
            <a:ext cx="0" cy="4115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BECE9A7-6A85-47F8-B3DC-E16680C930F5}"/>
              </a:ext>
            </a:extLst>
          </p:cNvPr>
          <p:cNvSpPr/>
          <p:nvPr/>
        </p:nvSpPr>
        <p:spPr>
          <a:xfrm>
            <a:off x="2614775" y="9695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3CE034DF-99C5-4E14-8B67-27A698D44B61}"/>
              </a:ext>
            </a:extLst>
          </p:cNvPr>
          <p:cNvSpPr/>
          <p:nvPr/>
        </p:nvSpPr>
        <p:spPr>
          <a:xfrm>
            <a:off x="3016751" y="9647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DC084CEC-F5E6-459F-8D3D-85A0446E77B5}"/>
              </a:ext>
            </a:extLst>
          </p:cNvPr>
          <p:cNvSpPr/>
          <p:nvPr/>
        </p:nvSpPr>
        <p:spPr>
          <a:xfrm>
            <a:off x="2614775" y="12793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A819A36-7D42-4325-B075-876321E67D25}"/>
              </a:ext>
            </a:extLst>
          </p:cNvPr>
          <p:cNvSpPr/>
          <p:nvPr/>
        </p:nvSpPr>
        <p:spPr>
          <a:xfrm>
            <a:off x="3016751" y="127454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4B4325AD-E3C9-4A3D-AF04-8C19136B5438}"/>
              </a:ext>
            </a:extLst>
          </p:cNvPr>
          <p:cNvSpPr/>
          <p:nvPr/>
        </p:nvSpPr>
        <p:spPr>
          <a:xfrm>
            <a:off x="2614775" y="162963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E17F368F-6F07-464B-91BA-2D87506E284D}"/>
              </a:ext>
            </a:extLst>
          </p:cNvPr>
          <p:cNvSpPr/>
          <p:nvPr/>
        </p:nvSpPr>
        <p:spPr>
          <a:xfrm>
            <a:off x="3016751" y="162481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090F89B-CD75-476B-916A-E13BE0C626C1}"/>
              </a:ext>
            </a:extLst>
          </p:cNvPr>
          <p:cNvSpPr/>
          <p:nvPr/>
        </p:nvSpPr>
        <p:spPr>
          <a:xfrm>
            <a:off x="2614775" y="193941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83A9A283-55DF-4CB2-BEDF-32EEF445ECEA}"/>
              </a:ext>
            </a:extLst>
          </p:cNvPr>
          <p:cNvSpPr/>
          <p:nvPr/>
        </p:nvSpPr>
        <p:spPr>
          <a:xfrm>
            <a:off x="3016751" y="193459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9294EFE6-5024-458C-BFAE-70275C242C47}"/>
              </a:ext>
            </a:extLst>
          </p:cNvPr>
          <p:cNvSpPr/>
          <p:nvPr/>
        </p:nvSpPr>
        <p:spPr>
          <a:xfrm>
            <a:off x="3330265" y="161338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57AD541F-DDFC-482C-AFD2-25BAE6768A6F}"/>
              </a:ext>
            </a:extLst>
          </p:cNvPr>
          <p:cNvSpPr/>
          <p:nvPr/>
        </p:nvSpPr>
        <p:spPr>
          <a:xfrm>
            <a:off x="3732241" y="160857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47F72E6D-8F4C-4D40-8A1C-B91AABC91376}"/>
              </a:ext>
            </a:extLst>
          </p:cNvPr>
          <p:cNvSpPr/>
          <p:nvPr/>
        </p:nvSpPr>
        <p:spPr>
          <a:xfrm>
            <a:off x="3330265" y="19231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1160B30-267E-4064-9DDF-4081472388E4}"/>
              </a:ext>
            </a:extLst>
          </p:cNvPr>
          <p:cNvSpPr/>
          <p:nvPr/>
        </p:nvSpPr>
        <p:spPr>
          <a:xfrm>
            <a:off x="3732241" y="191835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B962B6FB-DB23-4A52-AA87-943FC21F28AA}"/>
              </a:ext>
            </a:extLst>
          </p:cNvPr>
          <p:cNvSpPr/>
          <p:nvPr/>
        </p:nvSpPr>
        <p:spPr>
          <a:xfrm>
            <a:off x="2606332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74D5C84E-5126-4F99-8009-8912369CF771}"/>
              </a:ext>
            </a:extLst>
          </p:cNvPr>
          <p:cNvSpPr/>
          <p:nvPr/>
        </p:nvSpPr>
        <p:spPr>
          <a:xfrm>
            <a:off x="3008308" y="22439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B5D4027F-5F45-41C9-A3A4-776B6F8525DA}"/>
              </a:ext>
            </a:extLst>
          </p:cNvPr>
          <p:cNvSpPr/>
          <p:nvPr/>
        </p:nvSpPr>
        <p:spPr>
          <a:xfrm>
            <a:off x="2606332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525992F1-AD31-4471-8C14-C1B565ADE629}"/>
              </a:ext>
            </a:extLst>
          </p:cNvPr>
          <p:cNvSpPr/>
          <p:nvPr/>
        </p:nvSpPr>
        <p:spPr>
          <a:xfrm>
            <a:off x="3008308" y="25537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C34F385F-A78F-40AD-B3DC-8B72060B3330}"/>
              </a:ext>
            </a:extLst>
          </p:cNvPr>
          <p:cNvSpPr/>
          <p:nvPr/>
        </p:nvSpPr>
        <p:spPr>
          <a:xfrm>
            <a:off x="3350324" y="225357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FBEB7E6-355D-4519-B859-6051D53EE9A5}"/>
              </a:ext>
            </a:extLst>
          </p:cNvPr>
          <p:cNvSpPr/>
          <p:nvPr/>
        </p:nvSpPr>
        <p:spPr>
          <a:xfrm>
            <a:off x="3752300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35C7D6A0-267D-41C2-8879-9F397739C3BA}"/>
              </a:ext>
            </a:extLst>
          </p:cNvPr>
          <p:cNvSpPr/>
          <p:nvPr/>
        </p:nvSpPr>
        <p:spPr>
          <a:xfrm>
            <a:off x="3350324" y="256335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52FC2448-8E24-4A34-AB4F-4CBB30CDEDBD}"/>
              </a:ext>
            </a:extLst>
          </p:cNvPr>
          <p:cNvSpPr/>
          <p:nvPr/>
        </p:nvSpPr>
        <p:spPr>
          <a:xfrm>
            <a:off x="3752300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56249F1-D09A-44D8-927C-420879A26034}"/>
              </a:ext>
            </a:extLst>
          </p:cNvPr>
          <p:cNvSpPr/>
          <p:nvPr/>
        </p:nvSpPr>
        <p:spPr>
          <a:xfrm>
            <a:off x="2613132" y="291732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49B7D4BB-11E9-4DE7-A3E1-FFC00FAE8D48}"/>
              </a:ext>
            </a:extLst>
          </p:cNvPr>
          <p:cNvSpPr/>
          <p:nvPr/>
        </p:nvSpPr>
        <p:spPr>
          <a:xfrm>
            <a:off x="3015108" y="291251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AB649E46-BC38-4BCB-B5B6-145EC4A0C6A9}"/>
              </a:ext>
            </a:extLst>
          </p:cNvPr>
          <p:cNvSpPr/>
          <p:nvPr/>
        </p:nvSpPr>
        <p:spPr>
          <a:xfrm>
            <a:off x="2613132" y="322711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EABD893C-E5E0-4ED5-B7E4-602F2FE44D2C}"/>
              </a:ext>
            </a:extLst>
          </p:cNvPr>
          <p:cNvSpPr/>
          <p:nvPr/>
        </p:nvSpPr>
        <p:spPr>
          <a:xfrm>
            <a:off x="3015108" y="322229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6A4725A3-9BC0-47F6-8B48-14910B929208}"/>
              </a:ext>
            </a:extLst>
          </p:cNvPr>
          <p:cNvSpPr/>
          <p:nvPr/>
        </p:nvSpPr>
        <p:spPr>
          <a:xfrm>
            <a:off x="3346183" y="292129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561D54D7-4D84-42D3-8AF9-1C9AD5FA8283}"/>
              </a:ext>
            </a:extLst>
          </p:cNvPr>
          <p:cNvSpPr/>
          <p:nvPr/>
        </p:nvSpPr>
        <p:spPr>
          <a:xfrm>
            <a:off x="3748159" y="29164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393D11C6-B5E1-473E-8AF4-A7DBF68AEB7C}"/>
              </a:ext>
            </a:extLst>
          </p:cNvPr>
          <p:cNvSpPr/>
          <p:nvPr/>
        </p:nvSpPr>
        <p:spPr>
          <a:xfrm>
            <a:off x="3346183" y="323107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9C962DA7-40FA-47C5-B324-B383FE7B3CA5}"/>
              </a:ext>
            </a:extLst>
          </p:cNvPr>
          <p:cNvSpPr/>
          <p:nvPr/>
        </p:nvSpPr>
        <p:spPr>
          <a:xfrm>
            <a:off x="3748159" y="322625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2CEADBE4-08C7-4F58-BA6C-46E04C08C43A}"/>
              </a:ext>
            </a:extLst>
          </p:cNvPr>
          <p:cNvSpPr/>
          <p:nvPr/>
        </p:nvSpPr>
        <p:spPr>
          <a:xfrm>
            <a:off x="4167163" y="2930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9A59D68-C6DB-4E08-89F2-6D0B6A0C477C}"/>
              </a:ext>
            </a:extLst>
          </p:cNvPr>
          <p:cNvSpPr/>
          <p:nvPr/>
        </p:nvSpPr>
        <p:spPr>
          <a:xfrm>
            <a:off x="4569139" y="292563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FEA069AE-51B4-4AE7-890F-86207AEAB975}"/>
              </a:ext>
            </a:extLst>
          </p:cNvPr>
          <p:cNvSpPr/>
          <p:nvPr/>
        </p:nvSpPr>
        <p:spPr>
          <a:xfrm>
            <a:off x="4167163" y="324022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A336234C-5234-483F-8053-730080AE3CDE}"/>
              </a:ext>
            </a:extLst>
          </p:cNvPr>
          <p:cNvSpPr/>
          <p:nvPr/>
        </p:nvSpPr>
        <p:spPr>
          <a:xfrm>
            <a:off x="4569139" y="323541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E7A52826-CB66-41AE-994C-E79DA22E49C2}"/>
              </a:ext>
            </a:extLst>
          </p:cNvPr>
          <p:cNvSpPr/>
          <p:nvPr/>
        </p:nvSpPr>
        <p:spPr>
          <a:xfrm>
            <a:off x="2619011" y="364615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231AD11A-23E8-42BB-83D3-4CEF6AB6D514}"/>
              </a:ext>
            </a:extLst>
          </p:cNvPr>
          <p:cNvSpPr/>
          <p:nvPr/>
        </p:nvSpPr>
        <p:spPr>
          <a:xfrm>
            <a:off x="3020987" y="36413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C73F270-5DEA-468E-8CC8-E406226530E4}"/>
              </a:ext>
            </a:extLst>
          </p:cNvPr>
          <p:cNvSpPr/>
          <p:nvPr/>
        </p:nvSpPr>
        <p:spPr>
          <a:xfrm>
            <a:off x="2619011" y="395593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49216CBC-F9EA-4394-AF3F-4B83BE918FC2}"/>
              </a:ext>
            </a:extLst>
          </p:cNvPr>
          <p:cNvSpPr/>
          <p:nvPr/>
        </p:nvSpPr>
        <p:spPr>
          <a:xfrm>
            <a:off x="3020987" y="39511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2A2ED1A2-907D-4E6B-BE26-5B5F1983F9A3}"/>
              </a:ext>
            </a:extLst>
          </p:cNvPr>
          <p:cNvSpPr/>
          <p:nvPr/>
        </p:nvSpPr>
        <p:spPr>
          <a:xfrm>
            <a:off x="3342358" y="36599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9AAAA6D5-BBD9-4B20-8A69-91BF1D6EAAD6}"/>
              </a:ext>
            </a:extLst>
          </p:cNvPr>
          <p:cNvSpPr/>
          <p:nvPr/>
        </p:nvSpPr>
        <p:spPr>
          <a:xfrm>
            <a:off x="3744334" y="36550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C15813FF-6B6E-4FAA-B3A6-B8796CF3F3A3}"/>
              </a:ext>
            </a:extLst>
          </p:cNvPr>
          <p:cNvSpPr/>
          <p:nvPr/>
        </p:nvSpPr>
        <p:spPr>
          <a:xfrm>
            <a:off x="3342358" y="39696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9F5762E-1153-44E3-8334-FDDD66097168}"/>
              </a:ext>
            </a:extLst>
          </p:cNvPr>
          <p:cNvSpPr/>
          <p:nvPr/>
        </p:nvSpPr>
        <p:spPr>
          <a:xfrm>
            <a:off x="3744334" y="39648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C956FE33-25E0-4937-9585-511DE9DAE351}"/>
              </a:ext>
            </a:extLst>
          </p:cNvPr>
          <p:cNvSpPr/>
          <p:nvPr/>
        </p:nvSpPr>
        <p:spPr>
          <a:xfrm>
            <a:off x="4163549" y="365225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16A73ED-EC7D-420A-B33F-27464CA3D850}"/>
              </a:ext>
            </a:extLst>
          </p:cNvPr>
          <p:cNvSpPr/>
          <p:nvPr/>
        </p:nvSpPr>
        <p:spPr>
          <a:xfrm>
            <a:off x="4565525" y="36474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F9063C10-F7FC-47F1-9841-E37AE649F86B}"/>
              </a:ext>
            </a:extLst>
          </p:cNvPr>
          <p:cNvSpPr/>
          <p:nvPr/>
        </p:nvSpPr>
        <p:spPr>
          <a:xfrm>
            <a:off x="4163549" y="396203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F3165B40-EA72-48A7-829F-A7B1BA55B4A0}"/>
              </a:ext>
            </a:extLst>
          </p:cNvPr>
          <p:cNvSpPr/>
          <p:nvPr/>
        </p:nvSpPr>
        <p:spPr>
          <a:xfrm>
            <a:off x="4565525" y="39572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EFE5121-9879-4D23-A9F5-FD0D62D580F1}"/>
              </a:ext>
            </a:extLst>
          </p:cNvPr>
          <p:cNvSpPr/>
          <p:nvPr/>
        </p:nvSpPr>
        <p:spPr>
          <a:xfrm>
            <a:off x="3324439" y="4355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12B891D-E88B-4431-8DC0-F395DA6E1730}"/>
              </a:ext>
            </a:extLst>
          </p:cNvPr>
          <p:cNvSpPr/>
          <p:nvPr/>
        </p:nvSpPr>
        <p:spPr>
          <a:xfrm>
            <a:off x="3726415" y="435060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9BB25F4-6CB6-48F9-954C-A4C1CDE03F46}"/>
              </a:ext>
            </a:extLst>
          </p:cNvPr>
          <p:cNvSpPr/>
          <p:nvPr/>
        </p:nvSpPr>
        <p:spPr>
          <a:xfrm>
            <a:off x="3324439" y="466520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04D61E7-CB45-4A7A-AE7A-8A59B0C4A6E6}"/>
              </a:ext>
            </a:extLst>
          </p:cNvPr>
          <p:cNvSpPr/>
          <p:nvPr/>
        </p:nvSpPr>
        <p:spPr>
          <a:xfrm>
            <a:off x="3726415" y="466038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035301C-E8CD-405D-B104-5D4F194B190D}"/>
              </a:ext>
            </a:extLst>
          </p:cNvPr>
          <p:cNvSpPr/>
          <p:nvPr/>
        </p:nvSpPr>
        <p:spPr>
          <a:xfrm>
            <a:off x="5027012" y="438926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66864F9-0E26-4584-8F9B-2C903DF8DD4B}"/>
              </a:ext>
            </a:extLst>
          </p:cNvPr>
          <p:cNvSpPr/>
          <p:nvPr/>
        </p:nvSpPr>
        <p:spPr>
          <a:xfrm>
            <a:off x="5428988" y="4384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54E79E72-32C0-4F1D-AB36-CAFAE25C0AA7}"/>
              </a:ext>
            </a:extLst>
          </p:cNvPr>
          <p:cNvSpPr/>
          <p:nvPr/>
        </p:nvSpPr>
        <p:spPr>
          <a:xfrm>
            <a:off x="5027012" y="46990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0A92D7E-8BEB-4985-B540-6DA103FB715A}"/>
              </a:ext>
            </a:extLst>
          </p:cNvPr>
          <p:cNvSpPr/>
          <p:nvPr/>
        </p:nvSpPr>
        <p:spPr>
          <a:xfrm>
            <a:off x="5428988" y="469422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2465B9B-8833-4AB5-AA1A-E36D37B85E31}"/>
              </a:ext>
            </a:extLst>
          </p:cNvPr>
          <p:cNvSpPr/>
          <p:nvPr/>
        </p:nvSpPr>
        <p:spPr>
          <a:xfrm>
            <a:off x="5030578" y="511697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4897C73-488C-4253-A100-2E5D68E26279}"/>
              </a:ext>
            </a:extLst>
          </p:cNvPr>
          <p:cNvSpPr/>
          <p:nvPr/>
        </p:nvSpPr>
        <p:spPr>
          <a:xfrm>
            <a:off x="5432554" y="511215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358EE28-215D-4428-B530-74C78F03EA67}"/>
              </a:ext>
            </a:extLst>
          </p:cNvPr>
          <p:cNvSpPr/>
          <p:nvPr/>
        </p:nvSpPr>
        <p:spPr>
          <a:xfrm>
            <a:off x="5030578" y="542675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986A651A-AEB4-4C18-BF82-0F8920B5D5F4}"/>
              </a:ext>
            </a:extLst>
          </p:cNvPr>
          <p:cNvSpPr/>
          <p:nvPr/>
        </p:nvSpPr>
        <p:spPr>
          <a:xfrm>
            <a:off x="5432554" y="542193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F5C8C9B9-67A1-4106-ADB2-CCF2D0D72B60}"/>
              </a:ext>
            </a:extLst>
          </p:cNvPr>
          <p:cNvSpPr/>
          <p:nvPr/>
        </p:nvSpPr>
        <p:spPr>
          <a:xfrm>
            <a:off x="4162405" y="509478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11012604-3C63-49FE-BF30-E48FA679E09C}"/>
              </a:ext>
            </a:extLst>
          </p:cNvPr>
          <p:cNvSpPr/>
          <p:nvPr/>
        </p:nvSpPr>
        <p:spPr>
          <a:xfrm>
            <a:off x="4564381" y="50899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951C7023-FEB6-4398-81DC-65A5C51E8417}"/>
              </a:ext>
            </a:extLst>
          </p:cNvPr>
          <p:cNvSpPr/>
          <p:nvPr/>
        </p:nvSpPr>
        <p:spPr>
          <a:xfrm>
            <a:off x="4162405" y="5404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FFE1C051-194B-4314-B14A-F6D6E115F761}"/>
              </a:ext>
            </a:extLst>
          </p:cNvPr>
          <p:cNvSpPr/>
          <p:nvPr/>
        </p:nvSpPr>
        <p:spPr>
          <a:xfrm>
            <a:off x="4564381" y="539974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C457759-EEC4-4F15-88F1-F1868B8E8728}"/>
              </a:ext>
            </a:extLst>
          </p:cNvPr>
          <p:cNvSpPr/>
          <p:nvPr/>
        </p:nvSpPr>
        <p:spPr>
          <a:xfrm>
            <a:off x="5069809" y="57379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344DB41-12C1-48C7-B80F-987E6E03D5D8}"/>
              </a:ext>
            </a:extLst>
          </p:cNvPr>
          <p:cNvSpPr/>
          <p:nvPr/>
        </p:nvSpPr>
        <p:spPr>
          <a:xfrm>
            <a:off x="5471785" y="573316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84DB1CB1-9448-4BEA-A167-18297F1AA753}"/>
              </a:ext>
            </a:extLst>
          </p:cNvPr>
          <p:cNvSpPr/>
          <p:nvPr/>
        </p:nvSpPr>
        <p:spPr>
          <a:xfrm>
            <a:off x="5069809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9390215-7697-413C-B35E-E0D41E60B4F9}"/>
              </a:ext>
            </a:extLst>
          </p:cNvPr>
          <p:cNvSpPr/>
          <p:nvPr/>
        </p:nvSpPr>
        <p:spPr>
          <a:xfrm>
            <a:off x="5471785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AF8D4B4-1636-41A6-A38F-C3366A0B3895}"/>
              </a:ext>
            </a:extLst>
          </p:cNvPr>
          <p:cNvSpPr/>
          <p:nvPr/>
        </p:nvSpPr>
        <p:spPr>
          <a:xfrm>
            <a:off x="5994762" y="573797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A7705CAA-A3E2-4A52-9980-EB83CEEC6266}"/>
              </a:ext>
            </a:extLst>
          </p:cNvPr>
          <p:cNvSpPr/>
          <p:nvPr/>
        </p:nvSpPr>
        <p:spPr>
          <a:xfrm>
            <a:off x="6396738" y="57331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3C4D6A77-0E1E-44DA-8DAA-093E3E76A56F}"/>
              </a:ext>
            </a:extLst>
          </p:cNvPr>
          <p:cNvSpPr/>
          <p:nvPr/>
        </p:nvSpPr>
        <p:spPr>
          <a:xfrm>
            <a:off x="5994762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9109B981-AF90-4085-AADC-7D7B11ECFAB7}"/>
              </a:ext>
            </a:extLst>
          </p:cNvPr>
          <p:cNvSpPr/>
          <p:nvPr/>
        </p:nvSpPr>
        <p:spPr>
          <a:xfrm>
            <a:off x="6396738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DDC8802-26B9-4CD0-AF90-95E2954E1DDE}"/>
              </a:ext>
            </a:extLst>
          </p:cNvPr>
          <p:cNvSpPr/>
          <p:nvPr/>
        </p:nvSpPr>
        <p:spPr>
          <a:xfrm>
            <a:off x="6772256" y="57416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1EFA75B8-09A4-4D2B-BAB6-99A63CAD6AD6}"/>
              </a:ext>
            </a:extLst>
          </p:cNvPr>
          <p:cNvSpPr/>
          <p:nvPr/>
        </p:nvSpPr>
        <p:spPr>
          <a:xfrm>
            <a:off x="7174232" y="57368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5E218821-D489-4209-8E8D-D6F61C22DBE0}"/>
              </a:ext>
            </a:extLst>
          </p:cNvPr>
          <p:cNvSpPr/>
          <p:nvPr/>
        </p:nvSpPr>
        <p:spPr>
          <a:xfrm>
            <a:off x="6772256" y="6051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54FBC190-5774-4821-8B7F-2425FC36E7FF}"/>
              </a:ext>
            </a:extLst>
          </p:cNvPr>
          <p:cNvSpPr/>
          <p:nvPr/>
        </p:nvSpPr>
        <p:spPr>
          <a:xfrm>
            <a:off x="7174232" y="604660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849367B8-3702-402A-836A-7E0B7289F872}"/>
              </a:ext>
            </a:extLst>
          </p:cNvPr>
          <p:cNvSpPr/>
          <p:nvPr/>
        </p:nvSpPr>
        <p:spPr>
          <a:xfrm>
            <a:off x="7600930" y="575740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A9E67BCE-F6C1-4308-B857-1E3B93E3834A}"/>
              </a:ext>
            </a:extLst>
          </p:cNvPr>
          <p:cNvSpPr/>
          <p:nvPr/>
        </p:nvSpPr>
        <p:spPr>
          <a:xfrm>
            <a:off x="8002906" y="575259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B5F200D-70DB-4F7F-B66A-DCCF8726F1AB}"/>
              </a:ext>
            </a:extLst>
          </p:cNvPr>
          <p:cNvSpPr/>
          <p:nvPr/>
        </p:nvSpPr>
        <p:spPr>
          <a:xfrm>
            <a:off x="7600930" y="606718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6E4BCE2-C3A1-4ABC-8FED-3653EFF4A4BD}"/>
              </a:ext>
            </a:extLst>
          </p:cNvPr>
          <p:cNvSpPr/>
          <p:nvPr/>
        </p:nvSpPr>
        <p:spPr>
          <a:xfrm>
            <a:off x="8002906" y="606237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206DC44F-4811-4C34-AA4C-0AFC1B5E95EB}"/>
              </a:ext>
            </a:extLst>
          </p:cNvPr>
          <p:cNvSpPr/>
          <p:nvPr/>
        </p:nvSpPr>
        <p:spPr>
          <a:xfrm>
            <a:off x="5955482" y="511033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1E4FAF7E-059B-453A-BC6E-257E5D3D97B0}"/>
              </a:ext>
            </a:extLst>
          </p:cNvPr>
          <p:cNvSpPr/>
          <p:nvPr/>
        </p:nvSpPr>
        <p:spPr>
          <a:xfrm>
            <a:off x="6357458" y="510552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B160200-3B9E-4540-92FB-E29B85D9F8C3}"/>
              </a:ext>
            </a:extLst>
          </p:cNvPr>
          <p:cNvSpPr/>
          <p:nvPr/>
        </p:nvSpPr>
        <p:spPr>
          <a:xfrm>
            <a:off x="5955482" y="542012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AB57E41E-CE79-4082-8AE8-98B5D55C0444}"/>
              </a:ext>
            </a:extLst>
          </p:cNvPr>
          <p:cNvSpPr/>
          <p:nvPr/>
        </p:nvSpPr>
        <p:spPr>
          <a:xfrm>
            <a:off x="6357458" y="541530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D5BF35A6-336A-41F6-AAA5-834C98193D07}"/>
              </a:ext>
            </a:extLst>
          </p:cNvPr>
          <p:cNvSpPr/>
          <p:nvPr/>
        </p:nvSpPr>
        <p:spPr>
          <a:xfrm>
            <a:off x="6780403" y="510905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052A137B-8835-4431-B217-2A046B61DC80}"/>
              </a:ext>
            </a:extLst>
          </p:cNvPr>
          <p:cNvSpPr/>
          <p:nvPr/>
        </p:nvSpPr>
        <p:spPr>
          <a:xfrm>
            <a:off x="7182379" y="51042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1B060BED-6B39-494B-9EC8-140957E5DA9E}"/>
              </a:ext>
            </a:extLst>
          </p:cNvPr>
          <p:cNvSpPr/>
          <p:nvPr/>
        </p:nvSpPr>
        <p:spPr>
          <a:xfrm>
            <a:off x="6780403" y="54188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BF627533-711D-4FC8-A01D-93C2BEB155E4}"/>
              </a:ext>
            </a:extLst>
          </p:cNvPr>
          <p:cNvSpPr/>
          <p:nvPr/>
        </p:nvSpPr>
        <p:spPr>
          <a:xfrm>
            <a:off x="7182379" y="54140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0DA30D48-E626-4DB8-9D55-397934589CE9}"/>
              </a:ext>
            </a:extLst>
          </p:cNvPr>
          <p:cNvSpPr/>
          <p:nvPr/>
        </p:nvSpPr>
        <p:spPr>
          <a:xfrm>
            <a:off x="7600930" y="51137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88C73EBF-B91E-4EB2-B6F7-9368D33E92A1}"/>
              </a:ext>
            </a:extLst>
          </p:cNvPr>
          <p:cNvSpPr/>
          <p:nvPr/>
        </p:nvSpPr>
        <p:spPr>
          <a:xfrm>
            <a:off x="8002906" y="51088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0A1F3B21-C9ED-42EE-B4F4-12377923C104}"/>
              </a:ext>
            </a:extLst>
          </p:cNvPr>
          <p:cNvSpPr/>
          <p:nvPr/>
        </p:nvSpPr>
        <p:spPr>
          <a:xfrm>
            <a:off x="7600930" y="54234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757B6A-B481-45C4-AA4F-60F995538831}"/>
              </a:ext>
            </a:extLst>
          </p:cNvPr>
          <p:cNvSpPr/>
          <p:nvPr/>
        </p:nvSpPr>
        <p:spPr>
          <a:xfrm>
            <a:off x="8002906" y="54186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66CE007D-474A-4E66-B3AC-9694D56FB647}"/>
              </a:ext>
            </a:extLst>
          </p:cNvPr>
          <p:cNvSpPr/>
          <p:nvPr/>
        </p:nvSpPr>
        <p:spPr>
          <a:xfrm>
            <a:off x="5961616" y="43605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86520E3F-7B8C-42FD-80BA-E39E9722C6E9}"/>
              </a:ext>
            </a:extLst>
          </p:cNvPr>
          <p:cNvSpPr/>
          <p:nvPr/>
        </p:nvSpPr>
        <p:spPr>
          <a:xfrm>
            <a:off x="6363592" y="43557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19CE0B81-2266-4D6D-A129-368E45E9E356}"/>
              </a:ext>
            </a:extLst>
          </p:cNvPr>
          <p:cNvSpPr/>
          <p:nvPr/>
        </p:nvSpPr>
        <p:spPr>
          <a:xfrm>
            <a:off x="5961616" y="46703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933E4514-9DA2-4E16-B692-FF4F6F7F7764}"/>
              </a:ext>
            </a:extLst>
          </p:cNvPr>
          <p:cNvSpPr/>
          <p:nvPr/>
        </p:nvSpPr>
        <p:spPr>
          <a:xfrm>
            <a:off x="6363592" y="46655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3DDC2CA9-A5CF-4781-A1CE-480929E671B6}"/>
              </a:ext>
            </a:extLst>
          </p:cNvPr>
          <p:cNvSpPr/>
          <p:nvPr/>
        </p:nvSpPr>
        <p:spPr>
          <a:xfrm>
            <a:off x="6770572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B130A6F6-9E4E-4E93-B31A-512D69D04446}"/>
              </a:ext>
            </a:extLst>
          </p:cNvPr>
          <p:cNvSpPr/>
          <p:nvPr/>
        </p:nvSpPr>
        <p:spPr>
          <a:xfrm>
            <a:off x="7172548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AD935D2B-6AC4-4601-9E72-151872EB07BC}"/>
              </a:ext>
            </a:extLst>
          </p:cNvPr>
          <p:cNvSpPr/>
          <p:nvPr/>
        </p:nvSpPr>
        <p:spPr>
          <a:xfrm>
            <a:off x="6770572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9E2D1ED-14E2-42EC-8DEB-8DC8A05CC405}"/>
              </a:ext>
            </a:extLst>
          </p:cNvPr>
          <p:cNvSpPr/>
          <p:nvPr/>
        </p:nvSpPr>
        <p:spPr>
          <a:xfrm>
            <a:off x="7172548" y="46868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6011AB14-D6A6-457D-BAC0-A1004A6B4E1E}"/>
              </a:ext>
            </a:extLst>
          </p:cNvPr>
          <p:cNvSpPr/>
          <p:nvPr/>
        </p:nvSpPr>
        <p:spPr>
          <a:xfrm>
            <a:off x="7600189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84F19F79-AF9A-4C1E-B458-C47A993663A3}"/>
              </a:ext>
            </a:extLst>
          </p:cNvPr>
          <p:cNvSpPr/>
          <p:nvPr/>
        </p:nvSpPr>
        <p:spPr>
          <a:xfrm>
            <a:off x="8002165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DF5D3840-1575-4C2D-96EA-1CD4536E08B5}"/>
              </a:ext>
            </a:extLst>
          </p:cNvPr>
          <p:cNvSpPr/>
          <p:nvPr/>
        </p:nvSpPr>
        <p:spPr>
          <a:xfrm>
            <a:off x="7600189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77E78525-53E4-423A-AEE1-CEE3942E43B1}"/>
              </a:ext>
            </a:extLst>
          </p:cNvPr>
          <p:cNvSpPr/>
          <p:nvPr/>
        </p:nvSpPr>
        <p:spPr>
          <a:xfrm>
            <a:off x="8002165" y="468681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3751DD2F-DFA3-4563-BDFD-CADA0ABF6234}"/>
              </a:ext>
            </a:extLst>
          </p:cNvPr>
          <p:cNvSpPr/>
          <p:nvPr/>
        </p:nvSpPr>
        <p:spPr>
          <a:xfrm>
            <a:off x="8464037" y="436351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DE7EA080-2E8A-4DBA-80BA-3A2FDFB98B07}"/>
              </a:ext>
            </a:extLst>
          </p:cNvPr>
          <p:cNvSpPr/>
          <p:nvPr/>
        </p:nvSpPr>
        <p:spPr>
          <a:xfrm>
            <a:off x="8866013" y="435869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D09F2E8-B4B6-4386-B70F-497983D9B584}"/>
              </a:ext>
            </a:extLst>
          </p:cNvPr>
          <p:cNvSpPr/>
          <p:nvPr/>
        </p:nvSpPr>
        <p:spPr>
          <a:xfrm>
            <a:off x="8464037" y="467329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33C1DF0B-6575-4615-9816-8031BAF7B827}"/>
              </a:ext>
            </a:extLst>
          </p:cNvPr>
          <p:cNvSpPr/>
          <p:nvPr/>
        </p:nvSpPr>
        <p:spPr>
          <a:xfrm>
            <a:off x="8866013" y="466847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7DC41588-0AB5-4F9B-A215-62821D6569FA}"/>
              </a:ext>
            </a:extLst>
          </p:cNvPr>
          <p:cNvSpPr/>
          <p:nvPr/>
        </p:nvSpPr>
        <p:spPr>
          <a:xfrm>
            <a:off x="8487139" y="51090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616F4D16-B80B-4D81-8420-59D8E77A069D}"/>
              </a:ext>
            </a:extLst>
          </p:cNvPr>
          <p:cNvSpPr/>
          <p:nvPr/>
        </p:nvSpPr>
        <p:spPr>
          <a:xfrm>
            <a:off x="8889115" y="510424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0CD7FBF6-7E0D-428B-9812-1A30903CE539}"/>
              </a:ext>
            </a:extLst>
          </p:cNvPr>
          <p:cNvSpPr/>
          <p:nvPr/>
        </p:nvSpPr>
        <p:spPr>
          <a:xfrm>
            <a:off x="8487139" y="54188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24B9B7E6-5C7A-4B15-996F-082F8858B284}"/>
              </a:ext>
            </a:extLst>
          </p:cNvPr>
          <p:cNvSpPr/>
          <p:nvPr/>
        </p:nvSpPr>
        <p:spPr>
          <a:xfrm>
            <a:off x="8889115" y="541402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4C7CD37F-AF7C-4E81-BBE7-0E3BB33230ED}"/>
              </a:ext>
            </a:extLst>
          </p:cNvPr>
          <p:cNvSpPr/>
          <p:nvPr/>
        </p:nvSpPr>
        <p:spPr>
          <a:xfrm>
            <a:off x="8470075" y="368259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AED1367C-88CE-46A3-839B-9A07BEB2246D}"/>
              </a:ext>
            </a:extLst>
          </p:cNvPr>
          <p:cNvSpPr/>
          <p:nvPr/>
        </p:nvSpPr>
        <p:spPr>
          <a:xfrm>
            <a:off x="8872051" y="367778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919D92B0-A0FD-457C-9261-A9E1A9CEB6DC}"/>
              </a:ext>
            </a:extLst>
          </p:cNvPr>
          <p:cNvSpPr/>
          <p:nvPr/>
        </p:nvSpPr>
        <p:spPr>
          <a:xfrm>
            <a:off x="8470075" y="39923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FA7019F0-B2CB-4A62-B7E6-B7186DC15FB9}"/>
              </a:ext>
            </a:extLst>
          </p:cNvPr>
          <p:cNvSpPr/>
          <p:nvPr/>
        </p:nvSpPr>
        <p:spPr>
          <a:xfrm>
            <a:off x="8872051" y="3987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42D8A4E-19C1-43BA-BFBC-04302F955E53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6F476EE-178C-4842-81B6-39045D5B9D46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39459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B17-7EFB-412A-895B-AE0E6BEA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546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Ejecta particle size distribution</a:t>
            </a:r>
            <a:br>
              <a:rPr lang="en-US" dirty="0"/>
            </a:br>
            <a:r>
              <a:rPr lang="en-US" dirty="0"/>
              <a:t>(Carrier 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Carrier 2003 gives the cumulative particle size distribution normalized by mass and not particle number</a:t>
                </a:r>
              </a:p>
              <a:p>
                <a:pPr lvl="1"/>
                <a:r>
                  <a:rPr lang="en-US" i="0" dirty="0"/>
                  <a:t>To convert to particle number, we need to evaluate the integral:</a:t>
                </a:r>
              </a:p>
              <a:p>
                <a:pPr lvl="1"/>
                <a:endParaRPr lang="en-US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It can be shown that the cumulative particle size distribution normalized by number is (x in mm):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9.216×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0.347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3.60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2.33</m:t>
                            </m:r>
                          </m:sup>
                        </m:sSup>
                      </m:den>
                    </m:f>
                  </m:oMath>
                </a14:m>
                <a:endParaRPr lang="en-US" i="0" dirty="0"/>
              </a:p>
              <a:p>
                <a:pPr lvl="1"/>
                <a:r>
                  <a:rPr lang="en-US" i="0" dirty="0"/>
                  <a:t>Note that SP-8013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−3.6</m:t>
                        </m:r>
                      </m:sup>
                    </m:sSup>
                  </m:oMath>
                </a14:m>
                <a:endParaRPr lang="en-US" i="0" dirty="0"/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  <a:blipFill>
                <a:blip r:embed="rId2"/>
                <a:stretch>
                  <a:fillRect l="-1118" t="-1729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344E-31E1-42F7-B5C8-3260C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22A9-7678-4BD1-AA76-FD716AB815C3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5F9D-EFF2-4822-8542-C4A5FE8F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8C99-3ED0-4CB8-974C-0CC2B34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19EE-19BA-4C8C-8D26-0BDE626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166812"/>
            <a:ext cx="5434932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844E2-DFBA-412F-811A-7CF3765A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1" y="3169543"/>
            <a:ext cx="2828925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A30A-C58D-4F15-9747-FFB06448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29" y="3202880"/>
            <a:ext cx="1352550" cy="6096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133BCDF-F932-4681-9B1B-9799C6E62EFC}"/>
              </a:ext>
            </a:extLst>
          </p:cNvPr>
          <p:cNvSpPr/>
          <p:nvPr/>
        </p:nvSpPr>
        <p:spPr>
          <a:xfrm rot="5400000">
            <a:off x="11348954" y="3700546"/>
            <a:ext cx="162090" cy="152400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BAAAE-A47A-4C3C-B765-F0259BE4FACB}"/>
              </a:ext>
            </a:extLst>
          </p:cNvPr>
          <p:cNvCxnSpPr>
            <a:stCxn id="10" idx="2"/>
          </p:cNvCxnSpPr>
          <p:nvPr/>
        </p:nvCxnSpPr>
        <p:spPr>
          <a:xfrm flipH="1">
            <a:off x="10667999" y="4543591"/>
            <a:ext cx="762000" cy="7237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/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range of LADEE/LDEX observations (0.1 – 5 um, </a:t>
                </a:r>
                <a:r>
                  <a:rPr lang="en-US" dirty="0" err="1"/>
                  <a:t>Horanyi</a:t>
                </a:r>
                <a:r>
                  <a:rPr lang="en-US" dirty="0"/>
                  <a:t> et al. 2014)</a:t>
                </a:r>
              </a:p>
              <a:p>
                <a:r>
                  <a:rPr lang="en-US" dirty="0"/>
                  <a:t>-- They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−2.73</m:t>
                        </m:r>
                      </m:sup>
                    </m:sSup>
                  </m:oMath>
                </a14:m>
                <a:r>
                  <a:rPr lang="en-US" dirty="0"/>
                  <a:t> in this regime (</a:t>
                </a:r>
                <a:r>
                  <a:rPr lang="en-US" dirty="0" err="1"/>
                  <a:t>Horanyi</a:t>
                </a:r>
                <a:r>
                  <a:rPr lang="en-US" dirty="0"/>
                  <a:t> et al. 2015)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blipFill>
                <a:blip r:embed="rId6"/>
                <a:stretch>
                  <a:fillRect l="-1301" t="-2463" b="-6404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94EC-2374-47B5-873F-01D75F30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DSNE Table for Rev.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1F431-661D-488D-B23D-7B8BAA3F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8" y="1700014"/>
            <a:ext cx="7299722" cy="3758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257-6A22-4553-A29E-F8466B6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672E-5DFF-4B55-B8C3-E900C4CF38E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8D48-C394-4E20-A867-00036A1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03C1-5851-41C2-AD49-E3FE50EA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67B2675-A3AA-4EF1-9FC7-97F0ECFDA668}"/>
              </a:ext>
            </a:extLst>
          </p:cNvPr>
          <p:cNvSpPr txBox="1">
            <a:spLocks/>
          </p:cNvSpPr>
          <p:nvPr/>
        </p:nvSpPr>
        <p:spPr>
          <a:xfrm>
            <a:off x="6172200" y="1998262"/>
            <a:ext cx="5486359" cy="434082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speed bins </a:t>
            </a:r>
            <a:r>
              <a:rPr lang="en-US" b="1" dirty="0"/>
              <a:t>0.1-0.3 km/s</a:t>
            </a:r>
            <a:r>
              <a:rPr lang="en-US" dirty="0"/>
              <a:t>, </a:t>
            </a:r>
            <a:r>
              <a:rPr lang="en-US" b="1" dirty="0"/>
              <a:t>0.3-1 km/s</a:t>
            </a:r>
            <a:r>
              <a:rPr lang="en-US" dirty="0"/>
              <a:t>, and </a:t>
            </a:r>
            <a:r>
              <a:rPr lang="en-US" b="1" dirty="0"/>
              <a:t>1-2.4 km/s </a:t>
            </a:r>
            <a:r>
              <a:rPr lang="en-US" dirty="0"/>
              <a:t>were suggested by the HVIT who run Bumper for probability-of-no-penetration (PNP) risk analysis</a:t>
            </a:r>
          </a:p>
          <a:p>
            <a:pPr lvl="1"/>
            <a:r>
              <a:rPr lang="en-US" i="0" dirty="0"/>
              <a:t>The corresponding speed bin centers (weighted by the speed distribution and the energy) are </a:t>
            </a:r>
            <a:r>
              <a:rPr lang="en-US" b="1" i="0" dirty="0"/>
              <a:t>170 m/s</a:t>
            </a:r>
            <a:r>
              <a:rPr lang="en-US" i="0" dirty="0"/>
              <a:t>, </a:t>
            </a:r>
            <a:r>
              <a:rPr lang="en-US" b="1" i="0" dirty="0"/>
              <a:t>535 m/s</a:t>
            </a:r>
            <a:r>
              <a:rPr lang="en-US" i="0" dirty="0"/>
              <a:t>, and </a:t>
            </a:r>
            <a:r>
              <a:rPr lang="en-US" b="1" i="0" dirty="0"/>
              <a:t>1530 m/s</a:t>
            </a:r>
            <a:r>
              <a:rPr lang="en-US" i="0" dirty="0"/>
              <a:t>.</a:t>
            </a:r>
          </a:p>
          <a:p>
            <a:r>
              <a:rPr lang="en-US" dirty="0"/>
              <a:t>At this point, we are assuming an isotropic azimuth ejecta environment and are only showing the impact angle dependency</a:t>
            </a:r>
          </a:p>
          <a:p>
            <a:pPr lvl="1"/>
            <a:r>
              <a:rPr lang="en-US" i="0" dirty="0"/>
              <a:t>SP-8013 and other models do not include angular dependency at all</a:t>
            </a:r>
          </a:p>
          <a:p>
            <a:pPr lvl="1"/>
            <a:r>
              <a:rPr lang="en-US" i="0" dirty="0"/>
              <a:t>The angular dependency may be important for long-term structure on the lunar surface</a:t>
            </a:r>
          </a:p>
          <a:p>
            <a:r>
              <a:rPr lang="en-US" b="1" dirty="0"/>
              <a:t>The HVIT has worked with us to verify correct interpretation of our environment in the Bumper code</a:t>
            </a:r>
            <a:endParaRPr lang="en-US" b="1" i="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520F1-689C-4E41-84B6-34849B83B61F}"/>
              </a:ext>
            </a:extLst>
          </p:cNvPr>
          <p:cNvSpPr txBox="1"/>
          <p:nvPr/>
        </p:nvSpPr>
        <p:spPr>
          <a:xfrm rot="19122827">
            <a:off x="2162407" y="3516974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56D0-2429-419F-9048-7C8ABE2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32" y="477538"/>
            <a:ext cx="2552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2CC-AF19-473D-A54E-A752E50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03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zenith angle distribution</a:t>
            </a:r>
            <a:br>
              <a:rPr lang="en-US" dirty="0"/>
            </a:br>
            <a:r>
              <a:rPr lang="en-US" dirty="0"/>
              <a:t>(empirically from Gault &amp; </a:t>
            </a:r>
            <a:r>
              <a:rPr lang="en-US" dirty="0" err="1"/>
              <a:t>Wedekind</a:t>
            </a:r>
            <a:r>
              <a:rPr lang="en-US" dirty="0"/>
              <a:t> 1978)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D608-829C-48DF-961E-728E01B1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F93A-A8A7-4D34-B70D-B3857039BCC0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FDFB-8637-4BE7-8055-F2A98F7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F14A-5BE4-404C-85A5-A8BE7F07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63DAD-520A-4995-AC4E-854CE317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712"/>
            <a:ext cx="67151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26A4-7C8C-4747-9811-351775F0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35" y="1127786"/>
            <a:ext cx="3643312" cy="274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8666D-9F73-42BA-BE70-174EB370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69518"/>
            <a:ext cx="581977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7A82-A0C0-4966-B468-139F6B71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5086350"/>
            <a:ext cx="6543675" cy="52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4B123-3EFF-4B8D-A4E8-8DAF5E8282EC}"/>
              </a:ext>
            </a:extLst>
          </p:cNvPr>
          <p:cNvSpPr txBox="1"/>
          <p:nvPr/>
        </p:nvSpPr>
        <p:spPr>
          <a:xfrm>
            <a:off x="728663" y="4474368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ejecta zenith angle as a function of ejecta azimuth from the down stream direction of the primary impact: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BEC4E-334C-4BC7-8530-6CF1CCFD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60" y="4978659"/>
            <a:ext cx="24098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32D59-FFD8-4A73-9E63-AFA06D1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87" y="5282790"/>
            <a:ext cx="309562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910EE-BD9C-451E-A70D-7467C945AE45}"/>
              </a:ext>
            </a:extLst>
          </p:cNvPr>
          <p:cNvSpPr txBox="1"/>
          <p:nvPr/>
        </p:nvSpPr>
        <p:spPr>
          <a:xfrm>
            <a:off x="7154160" y="3984573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 distribution (formally, a beta distribution in cosine of the zenith angle):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F7086C-8BD0-4889-93E4-CFD41252937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34998" y="5601878"/>
            <a:ext cx="896389" cy="517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91A326-5DC3-4897-90EF-037015055035}"/>
              </a:ext>
            </a:extLst>
          </p:cNvPr>
          <p:cNvSpPr txBox="1"/>
          <p:nvPr/>
        </p:nvSpPr>
        <p:spPr>
          <a:xfrm>
            <a:off x="3589001" y="5786636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so that </a:t>
            </a:r>
            <a:r>
              <a:rPr lang="el-GR" dirty="0"/>
              <a:t>α</a:t>
            </a:r>
            <a:r>
              <a:rPr lang="en-US" dirty="0"/>
              <a:t>_max is the peak of the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B605-2C8A-4DD8-9A58-433DDB16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55" y="3905982"/>
            <a:ext cx="2125845" cy="15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0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00-2731-457F-A7D6-71735284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azimuth angle distribution</a:t>
            </a:r>
            <a:br>
              <a:rPr lang="en-US" dirty="0"/>
            </a:br>
            <a:r>
              <a:rPr lang="en-US" dirty="0"/>
              <a:t>(modified from Rival &amp; Mandeville 1999)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2FD2-2572-4A84-B393-77CFAD35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C8FD-9646-4B8B-8BF2-BB3AAA820E34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D9E-134E-4E77-8A27-5BA4A06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6C3-EC6A-4763-990D-218E4A4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16BA4-C02E-444D-B8EB-1778B43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95" y="4966554"/>
            <a:ext cx="4192681" cy="9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azimuth distribution is defined so that the downstream direction is preferred if the impact zenith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normal</a:t>
                </a:r>
              </a:p>
              <a:p>
                <a:r>
                  <a:rPr lang="en-US" dirty="0"/>
                  <a:t>If there is a normal impact, the azimuth distribution is isotropic</a:t>
                </a:r>
              </a:p>
              <a:p>
                <a:r>
                  <a:rPr lang="en-US" i="0" dirty="0"/>
                  <a:t>For </a:t>
                </a:r>
                <a:r>
                  <a:rPr lang="en-US" dirty="0"/>
                  <a:t>oblique impacts (greater than 70 degrees), the azimuth distribution begins to have an exclusion zone in the upstream direction,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𝑒𝑧</m:t>
                        </m:r>
                      </m:sub>
                    </m:sSub>
                  </m:oMath>
                </a14:m>
                <a:endParaRPr lang="en-US" i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  <a:blipFill>
                <a:blip r:embed="rId3"/>
                <a:stretch>
                  <a:fillRect l="-934" t="-28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0B4AF2-1CCA-4729-9A74-59A6167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0" y="1924669"/>
            <a:ext cx="580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D0AF-33A9-4F47-8429-FED0B5BC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3825"/>
            <a:ext cx="9601200" cy="1485900"/>
          </a:xfrm>
        </p:spPr>
        <p:txBody>
          <a:bodyPr/>
          <a:lstStyle/>
          <a:p>
            <a:r>
              <a:rPr lang="en-US" dirty="0"/>
              <a:t>Ejecta full angular distribution</a:t>
            </a:r>
          </a:p>
        </p:txBody>
      </p:sp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FF8E6A88-20B4-41E7-978D-0F5E0A7D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7" y="1211079"/>
            <a:ext cx="2743200" cy="2271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5E1E-C406-46FA-9938-504A9C01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BB4A-7317-4036-A5C6-CAF78A1AD8D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F8856-F165-4DF6-89F6-F6BAA4EE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EA4-BB9D-4167-9E22-B89785E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9F5463-0503-4818-84B4-3EA5B3C3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7" y="1210156"/>
            <a:ext cx="2743200" cy="2312026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D30E26A8-0F2B-40D4-81F8-DEF68238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882" y="1228571"/>
            <a:ext cx="2153156" cy="2341174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76449B2-C134-40ED-8A47-A8AFC829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94" y="1243145"/>
            <a:ext cx="2743200" cy="231202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57C0B58-AD23-4677-A3B0-2CA3B1BC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" y="3482577"/>
            <a:ext cx="3914538" cy="201168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31E7E792-1327-4046-B3B3-1BA44D39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17" y="3444295"/>
            <a:ext cx="3849448" cy="201168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06BFA52-614A-45FA-A6C6-04D3205D2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69" y="3505067"/>
            <a:ext cx="3849448" cy="201168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E0CED5A-D1D7-4B17-B545-163DE7CCC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720" y="3592508"/>
            <a:ext cx="34212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AD7-198D-477A-85D3-4DC51B5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1DF4-C9FB-4B5C-9D62-1AFD97E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6B5C-08D2-4F48-BBF1-603E97A4AE25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E45B-3CE0-4FDC-8E77-1606CE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37E9-94A8-4DD6-9F5B-402BD4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4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9833-2077-4C40-BC54-450B0C270014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81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273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Speed distribution as a function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DCF-F26E-4932-8829-AC2EC5E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1722642"/>
            <a:ext cx="4895850" cy="2781300"/>
          </a:xfrm>
        </p:spPr>
        <p:txBody>
          <a:bodyPr/>
          <a:lstStyle/>
          <a:p>
            <a:r>
              <a:rPr lang="en-US" dirty="0"/>
              <a:t>Differential area</a:t>
            </a:r>
            <a:endParaRPr lang="en-US" i="0" dirty="0"/>
          </a:p>
          <a:p>
            <a:r>
              <a:rPr lang="en-US" dirty="0"/>
              <a:t>Azimuthal field-of-view</a:t>
            </a:r>
            <a:endParaRPr lang="en-US" i="0" dirty="0"/>
          </a:p>
          <a:p>
            <a:r>
              <a:rPr lang="en-US" dirty="0"/>
              <a:t>Ejecta speed distribution</a:t>
            </a:r>
          </a:p>
          <a:p>
            <a:endParaRPr lang="en-US" i="0" dirty="0"/>
          </a:p>
          <a:p>
            <a:r>
              <a:rPr lang="en-US" dirty="0"/>
              <a:t>Geometric factor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ED3D-35C2-4569-8A6F-4A27E246FD0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23662-9641-4612-BF17-586144DF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6" y="914976"/>
            <a:ext cx="5308599" cy="5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9413-FAB7-4EE0-BC41-1F7070AF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" y="2032304"/>
            <a:ext cx="35433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7AB70-C0AA-427F-A34C-2214BABB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97" y="2218041"/>
            <a:ext cx="22383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5627-77B3-4B8E-904B-74F8071B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47" y="2777635"/>
            <a:ext cx="1762125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C12CD-DD82-43AD-8320-EC297864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72" y="1639968"/>
            <a:ext cx="33909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5B744-4D64-4B5B-8498-1D3E1CDB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47" y="3369427"/>
            <a:ext cx="606742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9A17D-8F72-4D60-839A-92D7BC7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4" y="4502430"/>
            <a:ext cx="22288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83B770-93F2-414F-BFC5-08494F034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33" y="5200074"/>
            <a:ext cx="467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A9718-4891-498F-9F84-CF18CC3AA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77" y="3919496"/>
            <a:ext cx="6219190" cy="256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174CC-9A4E-4DE2-BBA3-AA372A8FA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457" y="3113820"/>
            <a:ext cx="22288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EFB-9F6D-42D4-B621-2F9CD59B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5157"/>
            <a:ext cx="9601200" cy="1440557"/>
          </a:xfrm>
        </p:spPr>
        <p:txBody>
          <a:bodyPr/>
          <a:lstStyle/>
          <a:p>
            <a:r>
              <a:rPr lang="en-US" dirty="0"/>
              <a:t>Distance distribution as a function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E9E-EC3C-4CBA-8BB9-0FD07560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89727"/>
            <a:ext cx="9601200" cy="2609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speeds less than sqrt(2)/2 (or &lt; 0.7071 * </a:t>
            </a:r>
            <a:r>
              <a:rPr lang="en-US" dirty="0" err="1"/>
              <a:t>v_esc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A very specific distance (a ring around the ROI) contributes to a given ejecta speed</a:t>
            </a:r>
          </a:p>
          <a:p>
            <a:r>
              <a:rPr lang="en-US" dirty="0"/>
              <a:t>For speeds greater than 0.7071 * </a:t>
            </a:r>
            <a:r>
              <a:rPr lang="en-US" dirty="0" err="1"/>
              <a:t>v_esc</a:t>
            </a:r>
            <a:r>
              <a:rPr lang="en-US" dirty="0"/>
              <a:t> and less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A range of distances from ~0.35 to 0.6 * circumference of Moon (like a hemispherical cap centered at the antipode) contribute to a given ejecta speed</a:t>
            </a:r>
          </a:p>
          <a:p>
            <a:r>
              <a:rPr lang="en-US" dirty="0"/>
              <a:t>For speeds greater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Distances greater than ~0.4 * circumference of Moon, which is the entire Moon contributes to a given speed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A701-68C8-4954-A96D-4F2B3C41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7F30-68B0-4B18-86CD-DCCA980AFD9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A807-731E-4ED6-AB83-AC12F9E8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42D-2E21-4952-A04B-B30E5BA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D40B4-1EF3-4AB3-B209-6E68CB21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64" y="899776"/>
            <a:ext cx="7743035" cy="27716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0A7AA-A2E1-49DA-999F-E2675D6B9F79}"/>
              </a:ext>
            </a:extLst>
          </p:cNvPr>
          <p:cNvCxnSpPr/>
          <p:nvPr/>
        </p:nvCxnSpPr>
        <p:spPr>
          <a:xfrm flipV="1">
            <a:off x="3180715" y="1973620"/>
            <a:ext cx="1869440" cy="96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9984D6-BD46-4DD5-938F-05421CA2C6AC}"/>
              </a:ext>
            </a:extLst>
          </p:cNvPr>
          <p:cNvSpPr txBox="1"/>
          <p:nvPr/>
        </p:nvSpPr>
        <p:spPr>
          <a:xfrm>
            <a:off x="1159379" y="2053361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integral over the distance for each speed gives a weight of 1</a:t>
            </a:r>
          </a:p>
        </p:txBody>
      </p:sp>
    </p:spTree>
    <p:extLst>
      <p:ext uri="{BB962C8B-B14F-4D97-AF65-F5344CB8AC3E}">
        <p14:creationId xmlns:p14="http://schemas.microsoft.com/office/powerpoint/2010/main" val="427194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ejecta speed distribution as a function of distance from primary impact point follows a power-law for all distances</a:t>
                </a:r>
              </a:p>
              <a:p>
                <a:pPr lvl="1"/>
                <a:r>
                  <a:rPr lang="en-US" i="0" dirty="0"/>
                  <a:t>We see that the secondary fluxes are dominated by impacts that are close by (when taking into account the power-law speed distribution from </a:t>
                </a:r>
                <a:r>
                  <a:rPr lang="en-US" i="0" dirty="0" err="1"/>
                  <a:t>Housen</a:t>
                </a:r>
                <a:r>
                  <a:rPr lang="en-US" i="0" dirty="0"/>
                  <a:t> &amp; </a:t>
                </a:r>
                <a:r>
                  <a:rPr lang="en-US" i="0" dirty="0" err="1"/>
                  <a:t>Holsapple</a:t>
                </a:r>
                <a:r>
                  <a:rPr lang="en-US" i="0" dirty="0"/>
                  <a:t> 2011)</a:t>
                </a:r>
              </a:p>
              <a:p>
                <a:pPr lvl="1"/>
                <a:r>
                  <a:rPr lang="en-US" i="0" dirty="0"/>
                  <a:t>There is a correction factor to the power-law relation that only varies by about 10% over the whole Moon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i="0" dirty="0"/>
                  <a:t> (the antipodal location is underestimated, which is a minor contribution to the over flux)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  <a:blipFill>
                <a:blip r:embed="rId2"/>
                <a:stretch>
                  <a:fillRect l="-709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396-8A50-49B7-9515-F9722DD57E2D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C21B-194F-4F3B-8CD2-D993F03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26431"/>
            <a:ext cx="6781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2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D896-3D10-4DFE-9B00-5349DEB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87642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flux from impacts over the whole Moon in terms of secondary flux from a single impact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D38B-1B58-4D0A-810E-0E70967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4073"/>
            <a:ext cx="5467350" cy="3848101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ejected angle from zenith</a:t>
            </a:r>
          </a:p>
          <a:p>
            <a:r>
              <a:rPr lang="en-US" dirty="0"/>
              <a:t>Secondary flux if all ejecta is ejected at 45 degrees</a:t>
            </a:r>
          </a:p>
          <a:p>
            <a:endParaRPr lang="en-US" dirty="0"/>
          </a:p>
          <a:p>
            <a:r>
              <a:rPr lang="en-US" dirty="0"/>
              <a:t>Secondary flux assuming isotopically ejected ejecta, shown to be comparable to ejecta only at 45 degrees</a:t>
            </a:r>
          </a:p>
          <a:p>
            <a:pPr lvl="1"/>
            <a:r>
              <a:rPr lang="en-US" i="0" dirty="0"/>
              <a:t>E.g., if </a:t>
            </a:r>
            <a:r>
              <a:rPr lang="en-US" i="0" dirty="0" err="1"/>
              <a:t>v_min</a:t>
            </a:r>
            <a:r>
              <a:rPr lang="en-US" i="0" dirty="0"/>
              <a:t> = 100 m/s, then the size of the ROI must be &lt;&lt; 5.2 meters, otherwise higher terms come into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8356-0750-42E7-8158-E04E3B3F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B74-F3AD-4BC7-AD6D-C9C381B77120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DC9E-004E-4181-86E8-362F1FDE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4586-CF4E-4E9F-8986-D2EEF582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6A6FE-C352-4E42-8580-BF31750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000248"/>
            <a:ext cx="44577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4F56-4620-458A-816C-FD0E1E3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864691"/>
            <a:ext cx="34290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DE69-6ACD-4A89-B5E8-210F94B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3862486"/>
            <a:ext cx="411480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B8610-473B-40EF-BB48-200322BFE864}"/>
              </a:ext>
            </a:extLst>
          </p:cNvPr>
          <p:cNvCxnSpPr>
            <a:cxnSpLocks/>
          </p:cNvCxnSpPr>
          <p:nvPr/>
        </p:nvCxnSpPr>
        <p:spPr>
          <a:xfrm flipH="1" flipV="1">
            <a:off x="9877426" y="2693244"/>
            <a:ext cx="628649" cy="302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E99DD7-69DA-4F7A-946D-F99EF96A29D1}"/>
              </a:ext>
            </a:extLst>
          </p:cNvPr>
          <p:cNvSpPr txBox="1"/>
          <p:nvPr/>
        </p:nvSpPr>
        <p:spPr>
          <a:xfrm>
            <a:off x="10601324" y="28646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HH11 scaling laws</a:t>
            </a:r>
          </a:p>
        </p:txBody>
      </p:sp>
    </p:spTree>
    <p:extLst>
      <p:ext uri="{BB962C8B-B14F-4D97-AF65-F5344CB8AC3E}">
        <p14:creationId xmlns:p14="http://schemas.microsoft.com/office/powerpoint/2010/main" val="28460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E73-5F9C-4885-A393-D2943A92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3400"/>
              <a:t>Results from the Lunar Meteoroid Ejecta Model (</a:t>
            </a:r>
            <a:r>
              <a:rPr lang="en-US" sz="3400" err="1"/>
              <a:t>LuMEM</a:t>
            </a:r>
            <a:r>
              <a:rPr lang="en-US" sz="3400"/>
              <a:t>)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B06FB12E-803A-47CB-AAC2-1C27748F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5" y="645106"/>
            <a:ext cx="4788569" cy="524774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D8357B0F-060C-4042-A02A-A2F558FB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The </a:t>
            </a:r>
            <a:r>
              <a:rPr lang="en-US" i="1" dirty="0" err="1"/>
              <a:t>LuMEM</a:t>
            </a:r>
            <a:r>
              <a:rPr lang="en-US" i="1" dirty="0"/>
              <a:t> produces igloo fluxes (alt/</a:t>
            </a:r>
            <a:r>
              <a:rPr lang="en-US" i="1" dirty="0" err="1"/>
              <a:t>az</a:t>
            </a:r>
            <a:r>
              <a:rPr lang="en-US" i="1" dirty="0"/>
              <a:t>/speed) in the same format as MEM</a:t>
            </a:r>
          </a:p>
          <a:p>
            <a:pPr lvl="1"/>
            <a:r>
              <a:rPr lang="en-US" dirty="0"/>
              <a:t>External models (e.g., Bumper) that use MEM files can also use our </a:t>
            </a:r>
            <a:r>
              <a:rPr lang="en-US" dirty="0" err="1"/>
              <a:t>LuMEM</a:t>
            </a:r>
            <a:r>
              <a:rPr lang="en-US" dirty="0"/>
              <a:t> environments</a:t>
            </a:r>
          </a:p>
          <a:p>
            <a:r>
              <a:rPr lang="en-US" dirty="0"/>
              <a:t>The particle size distribution is assumed to be the same as the lunar regolith (Carrier 2003)</a:t>
            </a:r>
          </a:p>
          <a:p>
            <a:r>
              <a:rPr lang="en-US" dirty="0"/>
              <a:t>The speed distribution follows power-law scaling 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 that depends implicitly on the lunar regolith properties (e.g., porosity)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39C1-FB8F-428E-8458-34D9980A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BA4377-C3F9-4E2F-8DAE-BFDC08E83158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9B3-8D19-416A-AF8F-6EE463E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5A32-8B3E-4422-8953-D64E709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456-E9F8-44BB-B036-394A4358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HVIT Probability of No Penetration (PNP) Comparison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2C2267-8B1E-438E-A3CC-A9140F07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4289583" cy="3581400"/>
          </a:xfrm>
        </p:spPr>
        <p:txBody>
          <a:bodyPr>
            <a:normAutofit/>
          </a:bodyPr>
          <a:lstStyle/>
          <a:p>
            <a:r>
              <a:rPr lang="en-US" sz="1800" dirty="0"/>
              <a:t>HVIT compared the primary MEM environment (low &amp; high density populations) with the SP-8013 and </a:t>
            </a:r>
            <a:r>
              <a:rPr lang="en-US" sz="1800" dirty="0" err="1"/>
              <a:t>LuMEM</a:t>
            </a:r>
            <a:r>
              <a:rPr lang="en-US" sz="1800" dirty="0"/>
              <a:t> (called DLE in the table) ejecta environments</a:t>
            </a:r>
          </a:p>
          <a:p>
            <a:pPr lvl="1"/>
            <a:r>
              <a:rPr lang="en-US" sz="1800" i="0" dirty="0"/>
              <a:t>Preliminary results show that </a:t>
            </a:r>
            <a:r>
              <a:rPr lang="en-US" sz="1800" i="0" dirty="0" err="1"/>
              <a:t>LuMEM</a:t>
            </a:r>
            <a:r>
              <a:rPr lang="en-US" sz="1800" i="0" dirty="0"/>
              <a:t> is:</a:t>
            </a:r>
          </a:p>
          <a:p>
            <a:pPr lvl="1"/>
            <a:r>
              <a:rPr lang="en-US" sz="1800" i="0" dirty="0"/>
              <a:t>at worst 3.6 times less risk than MEM</a:t>
            </a:r>
          </a:p>
          <a:p>
            <a:pPr lvl="1"/>
            <a:r>
              <a:rPr lang="en-US" sz="1800" i="0" dirty="0"/>
              <a:t>at worst 20.4 times less risk than SP-8013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BB0886-A7A3-4914-BC86-71521663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45" y="2834900"/>
            <a:ext cx="6501734" cy="232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CFBB-DCAE-4A71-B893-D8CFA42C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626DA6-52C9-4D69-BD65-EAA2B9A3EC7A}" type="datetime1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E9EA-AFF5-4720-8688-9836A660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D6B-40DE-4A71-87A0-77CBD6E3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B3E7C-AD24-4C0E-BBE9-AA3184468244}"/>
              </a:ext>
            </a:extLst>
          </p:cNvPr>
          <p:cNvSpPr txBox="1"/>
          <p:nvPr/>
        </p:nvSpPr>
        <p:spPr>
          <a:xfrm>
            <a:off x="6819958" y="2126769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9183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CDA8-1F24-4FC4-B252-B210229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5" y="3178081"/>
            <a:ext cx="4777628" cy="3593791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F3B6F1-5388-431E-B443-957EF7DA04D5}"/>
              </a:ext>
            </a:extLst>
          </p:cNvPr>
          <p:cNvCxnSpPr>
            <a:cxnSpLocks/>
          </p:cNvCxnSpPr>
          <p:nvPr/>
        </p:nvCxnSpPr>
        <p:spPr>
          <a:xfrm flipV="1">
            <a:off x="2962271" y="2070908"/>
            <a:ext cx="76201" cy="2827867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DFF21-0305-435F-A92E-B064B0A39602}"/>
              </a:ext>
            </a:extLst>
          </p:cNvPr>
          <p:cNvCxnSpPr>
            <a:cxnSpLocks/>
          </p:cNvCxnSpPr>
          <p:nvPr/>
        </p:nvCxnSpPr>
        <p:spPr>
          <a:xfrm flipV="1">
            <a:off x="177757" y="4898775"/>
            <a:ext cx="5511802" cy="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98442-5C3D-4E37-8828-D80B7FAF344C}"/>
              </a:ext>
            </a:extLst>
          </p:cNvPr>
          <p:cNvCxnSpPr>
            <a:cxnSpLocks/>
          </p:cNvCxnSpPr>
          <p:nvPr/>
        </p:nvCxnSpPr>
        <p:spPr>
          <a:xfrm flipV="1">
            <a:off x="2962271" y="3738843"/>
            <a:ext cx="1232921" cy="1159933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859D951F-B96E-4708-8F6A-56963BF8844B}"/>
              </a:ext>
            </a:extLst>
          </p:cNvPr>
          <p:cNvSpPr/>
          <p:nvPr/>
        </p:nvSpPr>
        <p:spPr>
          <a:xfrm>
            <a:off x="3128393" y="4653243"/>
            <a:ext cx="277164" cy="457200"/>
          </a:xfrm>
          <a:prstGeom prst="arc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F58CD-5A09-4DE7-A516-41EBD1F2AC0B}"/>
              </a:ext>
            </a:extLst>
          </p:cNvPr>
          <p:cNvCxnSpPr>
            <a:cxnSpLocks/>
          </p:cNvCxnSpPr>
          <p:nvPr/>
        </p:nvCxnSpPr>
        <p:spPr>
          <a:xfrm flipV="1">
            <a:off x="4128066" y="2966412"/>
            <a:ext cx="927938" cy="845040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5A07F-83E1-4491-8888-745FEE90018C}"/>
              </a:ext>
            </a:extLst>
          </p:cNvPr>
          <p:cNvCxnSpPr>
            <a:cxnSpLocks/>
          </p:cNvCxnSpPr>
          <p:nvPr/>
        </p:nvCxnSpPr>
        <p:spPr>
          <a:xfrm>
            <a:off x="4128066" y="3824388"/>
            <a:ext cx="718853" cy="721599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801BDE-98BB-4267-8D63-88A0DD50B877}"/>
              </a:ext>
            </a:extLst>
          </p:cNvPr>
          <p:cNvCxnSpPr>
            <a:cxnSpLocks/>
          </p:cNvCxnSpPr>
          <p:nvPr/>
        </p:nvCxnSpPr>
        <p:spPr>
          <a:xfrm flipH="1">
            <a:off x="3917673" y="3778149"/>
            <a:ext cx="219755" cy="772181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Fireworks">
            <a:extLst>
              <a:ext uri="{FF2B5EF4-FFF2-40B4-BE49-F238E27FC236}">
                <a16:creationId xmlns:a16="http://schemas.microsoft.com/office/drawing/2014/main" id="{94B53054-8EB2-41CE-B45C-653DCCD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99601">
            <a:off x="3576345" y="3302406"/>
            <a:ext cx="1063243" cy="106324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F83825-136A-40B0-83B8-E37957240EE4}"/>
              </a:ext>
            </a:extLst>
          </p:cNvPr>
          <p:cNvCxnSpPr>
            <a:cxnSpLocks/>
          </p:cNvCxnSpPr>
          <p:nvPr/>
        </p:nvCxnSpPr>
        <p:spPr>
          <a:xfrm flipH="1" flipV="1">
            <a:off x="2134220" y="2180976"/>
            <a:ext cx="356153" cy="1174161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0297C-2FD4-4AFC-A846-B34E20EB3804}"/>
              </a:ext>
            </a:extLst>
          </p:cNvPr>
          <p:cNvCxnSpPr>
            <a:cxnSpLocks/>
          </p:cNvCxnSpPr>
          <p:nvPr/>
        </p:nvCxnSpPr>
        <p:spPr>
          <a:xfrm flipV="1">
            <a:off x="2484163" y="3097663"/>
            <a:ext cx="715965" cy="199368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3C8EA0-A029-4F9A-B929-5D10B99A143A}"/>
              </a:ext>
            </a:extLst>
          </p:cNvPr>
          <p:cNvCxnSpPr>
            <a:cxnSpLocks/>
          </p:cNvCxnSpPr>
          <p:nvPr/>
        </p:nvCxnSpPr>
        <p:spPr>
          <a:xfrm flipH="1">
            <a:off x="2199314" y="3288290"/>
            <a:ext cx="288161" cy="522087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 Fi">
            <a:extLst>
              <a:ext uri="{FF2B5EF4-FFF2-40B4-BE49-F238E27FC236}">
                <a16:creationId xmlns:a16="http://schemas.microsoft.com/office/drawing/2014/main" id="{A2F820C3-02A9-4CD1-A99B-8158D759B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12384">
            <a:off x="1930758" y="2622245"/>
            <a:ext cx="996957" cy="99695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46C43C-4762-463A-BE6A-B6E943FA1DA8}"/>
              </a:ext>
            </a:extLst>
          </p:cNvPr>
          <p:cNvCxnSpPr>
            <a:cxnSpLocks/>
          </p:cNvCxnSpPr>
          <p:nvPr/>
        </p:nvCxnSpPr>
        <p:spPr>
          <a:xfrm flipH="1" flipV="1">
            <a:off x="2517146" y="3364022"/>
            <a:ext cx="445125" cy="151782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FC4FA792-A8B8-48BE-B6E9-B250EB8F4156}"/>
              </a:ext>
            </a:extLst>
          </p:cNvPr>
          <p:cNvSpPr/>
          <p:nvPr/>
        </p:nvSpPr>
        <p:spPr>
          <a:xfrm rot="18847492">
            <a:off x="2622853" y="4675944"/>
            <a:ext cx="296992" cy="226902"/>
          </a:xfrm>
          <a:prstGeom prst="arc">
            <a:avLst>
              <a:gd name="adj1" fmla="val 11024192"/>
              <a:gd name="adj2" fmla="val 279000"/>
            </a:avLst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24758-70F0-4194-8A6E-7A43020204F5}"/>
              </a:ext>
            </a:extLst>
          </p:cNvPr>
          <p:cNvCxnSpPr>
            <a:cxnSpLocks/>
          </p:cNvCxnSpPr>
          <p:nvPr/>
        </p:nvCxnSpPr>
        <p:spPr>
          <a:xfrm flipH="1" flipV="1">
            <a:off x="4147055" y="3807986"/>
            <a:ext cx="2407448" cy="8570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162B12B-14C6-435E-89A6-E08276045242}"/>
              </a:ext>
            </a:extLst>
          </p:cNvPr>
          <p:cNvSpPr/>
          <p:nvPr/>
        </p:nvSpPr>
        <p:spPr>
          <a:xfrm rot="271377">
            <a:off x="2460392" y="2839374"/>
            <a:ext cx="1657926" cy="1581367"/>
          </a:xfrm>
          <a:prstGeom prst="arc">
            <a:avLst>
              <a:gd name="adj1" fmla="val 11510888"/>
              <a:gd name="adj2" fmla="val 0"/>
            </a:avLst>
          </a:prstGeom>
          <a:noFill/>
          <a:ln w="47625" cmpd="sng">
            <a:solidFill>
              <a:srgbClr val="FF0000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58D0DD4C-8E3A-4B97-8D03-8C3BDB0B84BF}"/>
              </a:ext>
            </a:extLst>
          </p:cNvPr>
          <p:cNvSpPr/>
          <p:nvPr/>
        </p:nvSpPr>
        <p:spPr>
          <a:xfrm rot="12578035">
            <a:off x="2633380" y="2503710"/>
            <a:ext cx="221305" cy="955536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4ACDF069-8C00-4FCD-BE6B-0B6C7E4632EB}"/>
              </a:ext>
            </a:extLst>
          </p:cNvPr>
          <p:cNvSpPr/>
          <p:nvPr/>
        </p:nvSpPr>
        <p:spPr>
          <a:xfrm rot="21117477">
            <a:off x="3986168" y="2850777"/>
            <a:ext cx="221305" cy="955536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54A5F0-F1BD-41B4-A995-AE60F1CAF9E7}"/>
              </a:ext>
            </a:extLst>
          </p:cNvPr>
          <p:cNvSpPr/>
          <p:nvPr/>
        </p:nvSpPr>
        <p:spPr>
          <a:xfrm rot="19679836">
            <a:off x="4081633" y="3338141"/>
            <a:ext cx="425818" cy="438204"/>
          </a:xfrm>
          <a:prstGeom prst="arc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51E8F248-7B50-4CC9-98FD-EA6FEF00A336}"/>
              </a:ext>
            </a:extLst>
          </p:cNvPr>
          <p:cNvSpPr/>
          <p:nvPr/>
        </p:nvSpPr>
        <p:spPr>
          <a:xfrm rot="18691212">
            <a:off x="2320092" y="2726210"/>
            <a:ext cx="532711" cy="526767"/>
          </a:xfrm>
          <a:prstGeom prst="arc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BA8A86B6-5DBA-4F5B-899A-B1E9988A4A8A}"/>
              </a:ext>
            </a:extLst>
          </p:cNvPr>
          <p:cNvSpPr/>
          <p:nvPr/>
        </p:nvSpPr>
        <p:spPr>
          <a:xfrm rot="422305">
            <a:off x="4269670" y="3537581"/>
            <a:ext cx="425818" cy="438204"/>
          </a:xfrm>
          <a:prstGeom prst="arc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/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blipFill>
                <a:blip r:embed="rId7"/>
                <a:stretch>
                  <a:fillRect l="-3846" r="-538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/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blipFill>
                <a:blip r:embed="rId8"/>
                <a:stretch>
                  <a:fillRect t="-18898" r="-30328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/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blipFill>
                <a:blip r:embed="rId9"/>
                <a:stretch>
                  <a:fillRect t="-25926" r="-2315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/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blipFill>
                <a:blip r:embed="rId10"/>
                <a:stretch>
                  <a:fillRect l="-9023" r="-526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/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blipFill>
                <a:blip r:embed="rId11"/>
                <a:stretch>
                  <a:fillRect l="-14118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picture containing device&#10;&#10;Description automatically generated">
            <a:extLst>
              <a:ext uri="{FF2B5EF4-FFF2-40B4-BE49-F238E27FC236}">
                <a16:creationId xmlns:a16="http://schemas.microsoft.com/office/drawing/2014/main" id="{383326CC-686F-4888-AF54-B74D5BD06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3" y="430908"/>
            <a:ext cx="1777891" cy="1946653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AB275281-1923-4CE4-8018-E96A194BD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73" y="3527594"/>
            <a:ext cx="1772367" cy="1940605"/>
          </a:xfrm>
          <a:prstGeom prst="rect">
            <a:avLst/>
          </a:prstGeom>
        </p:spPr>
      </p:pic>
      <p:pic>
        <p:nvPicPr>
          <p:cNvPr id="84" name="Picture 83" descr="Chart, histogram&#10;&#10;Description automatically generated">
            <a:extLst>
              <a:ext uri="{FF2B5EF4-FFF2-40B4-BE49-F238E27FC236}">
                <a16:creationId xmlns:a16="http://schemas.microsoft.com/office/drawing/2014/main" id="{CF9115A1-7C11-441E-8BEB-978DD22F1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9" y="2650299"/>
            <a:ext cx="2586563" cy="1939922"/>
          </a:xfrm>
          <a:prstGeom prst="rect">
            <a:avLst/>
          </a:prstGeom>
        </p:spPr>
      </p:pic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B48A3C14-3D91-4F88-87FF-C77D8A439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8" y="4590221"/>
            <a:ext cx="2586563" cy="1939922"/>
          </a:xfrm>
          <a:prstGeom prst="rect">
            <a:avLst/>
          </a:prstGeom>
        </p:spPr>
      </p:pic>
      <p:pic>
        <p:nvPicPr>
          <p:cNvPr id="88" name="Picture 87" descr="A picture containing chart&#10;&#10;Description automatically generated">
            <a:extLst>
              <a:ext uri="{FF2B5EF4-FFF2-40B4-BE49-F238E27FC236}">
                <a16:creationId xmlns:a16="http://schemas.microsoft.com/office/drawing/2014/main" id="{67756A34-A2D3-4FD7-8686-3F98BFC22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54" y="436238"/>
            <a:ext cx="2586562" cy="1939922"/>
          </a:xfrm>
          <a:prstGeom prst="rect">
            <a:avLst/>
          </a:prstGeom>
        </p:spPr>
      </p:pic>
      <p:sp>
        <p:nvSpPr>
          <p:cNvPr id="89" name="Left Brace 88">
            <a:extLst>
              <a:ext uri="{FF2B5EF4-FFF2-40B4-BE49-F238E27FC236}">
                <a16:creationId xmlns:a16="http://schemas.microsoft.com/office/drawing/2014/main" id="{452EB144-01E1-4452-8B3A-1AE5BF828F95}"/>
              </a:ext>
            </a:extLst>
          </p:cNvPr>
          <p:cNvSpPr/>
          <p:nvPr/>
        </p:nvSpPr>
        <p:spPr>
          <a:xfrm>
            <a:off x="6953857" y="430908"/>
            <a:ext cx="459293" cy="6099228"/>
          </a:xfrm>
          <a:prstGeom prst="leftBrace">
            <a:avLst>
              <a:gd name="adj1" fmla="val 8333"/>
              <a:gd name="adj2" fmla="val 57195"/>
            </a:avLst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C8E38609-4B55-4D6E-8040-6ABDCCFE43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0" y="246683"/>
            <a:ext cx="2348736" cy="1944863"/>
          </a:xfrm>
          <a:prstGeom prst="rect">
            <a:avLst/>
          </a:prstGeom>
        </p:spPr>
      </p:pic>
      <p:sp>
        <p:nvSpPr>
          <p:cNvPr id="92" name="Left Brace 91">
            <a:extLst>
              <a:ext uri="{FF2B5EF4-FFF2-40B4-BE49-F238E27FC236}">
                <a16:creationId xmlns:a16="http://schemas.microsoft.com/office/drawing/2014/main" id="{C3176E7B-6DDA-4462-A0C4-B62F18E67203}"/>
              </a:ext>
            </a:extLst>
          </p:cNvPr>
          <p:cNvSpPr/>
          <p:nvPr/>
        </p:nvSpPr>
        <p:spPr>
          <a:xfrm rot="16200000">
            <a:off x="4405762" y="1235891"/>
            <a:ext cx="268970" cy="2336868"/>
          </a:xfrm>
          <a:prstGeom prst="leftBrace">
            <a:avLst>
              <a:gd name="adj1" fmla="val 120584"/>
              <a:gd name="adj2" fmla="val 2775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6979A9-0793-41D8-9C32-C18AEE36A8DB}"/>
              </a:ext>
            </a:extLst>
          </p:cNvPr>
          <p:cNvSpPr txBox="1"/>
          <p:nvPr/>
        </p:nvSpPr>
        <p:spPr>
          <a:xfrm>
            <a:off x="5423310" y="1055711"/>
            <a:ext cx="14041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Downstream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9B44FB-CEBE-44F2-972A-36B2C65E1520}"/>
              </a:ext>
            </a:extLst>
          </p:cNvPr>
          <p:cNvSpPr txBox="1"/>
          <p:nvPr/>
        </p:nvSpPr>
        <p:spPr>
          <a:xfrm>
            <a:off x="8038985" y="86627"/>
            <a:ext cx="3133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Low Density Population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EDA126-742D-4CF4-BDCE-657A1DE72A43}"/>
              </a:ext>
            </a:extLst>
          </p:cNvPr>
          <p:cNvSpPr txBox="1"/>
          <p:nvPr/>
        </p:nvSpPr>
        <p:spPr>
          <a:xfrm>
            <a:off x="7327667" y="2395006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High Density Population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FE0555-B586-4925-8625-97946B41F857}"/>
              </a:ext>
            </a:extLst>
          </p:cNvPr>
          <p:cNvSpPr txBox="1"/>
          <p:nvPr/>
        </p:nvSpPr>
        <p:spPr>
          <a:xfrm>
            <a:off x="7212704" y="4560142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Near Earth Object Population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8E850-A8B4-4DAD-AFA6-A23F27B34927}"/>
              </a:ext>
            </a:extLst>
          </p:cNvPr>
          <p:cNvSpPr txBox="1"/>
          <p:nvPr/>
        </p:nvSpPr>
        <p:spPr>
          <a:xfrm>
            <a:off x="3241660" y="96144"/>
            <a:ext cx="28543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Ejecta Angular Distribution (for 45 degree impact)</a:t>
            </a:r>
          </a:p>
        </p:txBody>
      </p:sp>
      <p:pic>
        <p:nvPicPr>
          <p:cNvPr id="42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E10B755F-3B69-4E82-9451-83F65D0ED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07" y="708734"/>
            <a:ext cx="1971369" cy="2160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BAD88-0B93-4364-8BC3-FB5A0B9AF634}"/>
              </a:ext>
            </a:extLst>
          </p:cNvPr>
          <p:cNvSpPr txBox="1"/>
          <p:nvPr/>
        </p:nvSpPr>
        <p:spPr>
          <a:xfrm>
            <a:off x="74695" y="13223"/>
            <a:ext cx="22011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Ejecta Angular Distribution (at 45 degrees latitude)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FF1BD-F600-419A-9F57-648A3A9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5FA1-4DE7-43DB-BCA6-9FB9A3638F56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5CFC-DB09-4322-9676-DC6C63F3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EFEC-A54C-48EE-8654-4D0EA44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298A-D700-4D0B-83B4-1DDD00B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A871-28E0-42CE-BEB7-BCF2C43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NEO angular distribution from NEO orbital elements</a:t>
            </a:r>
          </a:p>
          <a:p>
            <a:r>
              <a:rPr lang="en-US" dirty="0"/>
              <a:t>Plans to provide lunar ejecta environment for meteor showers (only the sporadic meteors are considered in MEM</a:t>
            </a:r>
          </a:p>
          <a:p>
            <a:r>
              <a:rPr lang="en-US" dirty="0"/>
              <a:t>Ability to compute lunar ejecta environment for short-term mission profiles at specific longitude/latitude locations on the Moon</a:t>
            </a:r>
          </a:p>
          <a:p>
            <a:r>
              <a:rPr lang="en-US" dirty="0"/>
              <a:t>If there is interest, modifications to the code could be made to compute ejecta environments for a particular orbit around the Moon (such as at Gateway)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E2DE-B411-4AA3-AFCD-419D9E2D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55E2-DB65-4FB8-8360-5209C9C9A4DA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2589-059A-41E9-8A45-4BFE84A5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FE82-741B-4B01-ABDB-D25845AB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8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DFB9-DE85-45CA-83EC-016AC5E4739B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1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A3ACA7A-600F-45B4-A5F4-5414916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371600"/>
            <a:ext cx="5536765" cy="415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55085-8E7E-4073-91B3-529BE696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1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DSNE Rev H Lunar Ejecta Model</a:t>
            </a:r>
            <a:br>
              <a:rPr lang="en-US" dirty="0"/>
            </a:br>
            <a:r>
              <a:rPr lang="en-US" dirty="0"/>
              <a:t>NASA SP-8013 (1969)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00A-C4D9-4FEC-96E7-36F3186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76B55-0D83-4B8E-92DC-7F01A1A29831}" type="datetime1">
              <a:rPr lang="en-US" smtClean="0"/>
              <a:t>12/9/2020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36A2-C033-4B22-8B65-BBB333EB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3A70-7F30-44C1-A909-B0A7FD98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E896A7-15BD-411C-906E-1AB59CC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99" y="1368285"/>
            <a:ext cx="5536765" cy="4152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895F0-5806-49E9-8B27-7B886016B8C1}"/>
              </a:ext>
            </a:extLst>
          </p:cNvPr>
          <p:cNvSpPr txBox="1"/>
          <p:nvPr/>
        </p:nvSpPr>
        <p:spPr>
          <a:xfrm>
            <a:off x="1401098" y="5441645"/>
            <a:ext cx="501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speed [both] = 20 km/s</a:t>
            </a:r>
          </a:p>
          <a:p>
            <a:r>
              <a:rPr lang="en-US" dirty="0"/>
              <a:t>Density [NASA SP-8013] = 0.5 g/cm^3</a:t>
            </a:r>
          </a:p>
          <a:p>
            <a:r>
              <a:rPr lang="en-US" dirty="0"/>
              <a:t>Density [</a:t>
            </a:r>
            <a:r>
              <a:rPr lang="en-US" dirty="0" err="1"/>
              <a:t>Grun</a:t>
            </a:r>
            <a:r>
              <a:rPr lang="en-US" dirty="0"/>
              <a:t> et al 1985] = 2.5 g/cm^3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2B27F-485E-4338-BBC2-EF020FD5E335}"/>
              </a:ext>
            </a:extLst>
          </p:cNvPr>
          <p:cNvSpPr txBox="1"/>
          <p:nvPr/>
        </p:nvSpPr>
        <p:spPr>
          <a:xfrm>
            <a:off x="7050157" y="5492493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= 2.5 g/cm^3</a:t>
            </a:r>
          </a:p>
        </p:txBody>
      </p:sp>
    </p:spTree>
    <p:extLst>
      <p:ext uri="{BB962C8B-B14F-4D97-AF65-F5344CB8AC3E}">
        <p14:creationId xmlns:p14="http://schemas.microsoft.com/office/powerpoint/2010/main" val="26772524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11584</TotalTime>
  <Words>3310</Words>
  <Application>Microsoft Office PowerPoint</Application>
  <PresentationFormat>Widescreen</PresentationFormat>
  <Paragraphs>407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Cambria Math</vt:lpstr>
      <vt:lpstr>Franklin Gothic Book</vt:lpstr>
      <vt:lpstr>Crop</vt:lpstr>
      <vt:lpstr>Lunar Meteoroid Ejecta Model</vt:lpstr>
      <vt:lpstr>Overview</vt:lpstr>
      <vt:lpstr>Example DSNE Table for Rev. I</vt:lpstr>
      <vt:lpstr>Results from the Lunar Meteoroid Ejecta Model (LuMEM)</vt:lpstr>
      <vt:lpstr>HVIT Probability of No Penetration (PNP) Comparison</vt:lpstr>
      <vt:lpstr>PowerPoint Presentation</vt:lpstr>
      <vt:lpstr>Forward Work</vt:lpstr>
      <vt:lpstr>Overview</vt:lpstr>
      <vt:lpstr>DSNE Rev H Lunar Ejecta Model NASA SP-8013 (1969) </vt:lpstr>
      <vt:lpstr>Overview</vt:lpstr>
      <vt:lpstr>Impact-Ejecta Scaling Models Zook 1967</vt:lpstr>
      <vt:lpstr>Impact-Ejecta Scaling Models Krivov et al. 2003</vt:lpstr>
      <vt:lpstr>Impact-Ejecta Scaling Models Housen &amp; Holsapple 2011</vt:lpstr>
      <vt:lpstr>Overview</vt:lpstr>
      <vt:lpstr>Sporadic meteoroid flux (Grun et al. 1985)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PowerPoint Presentation</vt:lpstr>
      <vt:lpstr>Impact-ejecta scaling model (Housen &amp; Holsapple 2011)</vt:lpstr>
      <vt:lpstr>Trajectory and spherical geometry of secondary ejecta</vt:lpstr>
      <vt:lpstr>Integrating arbitrary domain – Step 1</vt:lpstr>
      <vt:lpstr>Integrating arbitrary domain – Step 1</vt:lpstr>
      <vt:lpstr>Integrating arbitrary domain – Step 1</vt:lpstr>
      <vt:lpstr>Integrating arbitrary domain – Step 2</vt:lpstr>
      <vt:lpstr>Integrating arbitrary domain – Step 2</vt:lpstr>
      <vt:lpstr>Ejecta particle size distribution (Carrier 2003)</vt:lpstr>
      <vt:lpstr>Ejecta zenith angle distribution (empirically from Gault &amp; Wedekind 1978)</vt:lpstr>
      <vt:lpstr>Ejecta azimuth angle distribution (modified from Rival &amp; Mandeville 1999)</vt:lpstr>
      <vt:lpstr>Ejecta full angular distribution</vt:lpstr>
      <vt:lpstr>Backup</vt:lpstr>
      <vt:lpstr>Overview</vt:lpstr>
      <vt:lpstr>Speed distribution as a function of distance</vt:lpstr>
      <vt:lpstr>Distance distribution as a function of speed</vt:lpstr>
      <vt:lpstr>Secondary flux as a function of distance</vt:lpstr>
      <vt:lpstr>Secondary flux from impacts over the whole Moon in terms of secondary flux from a single impact on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Meteoroid Ejecta Model</dc:title>
  <dc:creator>DeStefano, Anthony M. (MSFC-EV44)</dc:creator>
  <cp:lastModifiedBy>DeStefano, Anthony M. (MSFC-EV44)</cp:lastModifiedBy>
  <cp:revision>46</cp:revision>
  <dcterms:created xsi:type="dcterms:W3CDTF">2020-11-09T16:35:54Z</dcterms:created>
  <dcterms:modified xsi:type="dcterms:W3CDTF">2020-12-10T01:54:02Z</dcterms:modified>
</cp:coreProperties>
</file>